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6"/>
  </p:notesMasterIdLst>
  <p:sldIdLst>
    <p:sldId id="256" r:id="rId3"/>
    <p:sldId id="307" r:id="rId4"/>
    <p:sldId id="308" r:id="rId5"/>
    <p:sldId id="310" r:id="rId6"/>
    <p:sldId id="313" r:id="rId7"/>
    <p:sldId id="309" r:id="rId8"/>
    <p:sldId id="273" r:id="rId9"/>
    <p:sldId id="279" r:id="rId10"/>
    <p:sldId id="280" r:id="rId11"/>
    <p:sldId id="264" r:id="rId12"/>
    <p:sldId id="281" r:id="rId13"/>
    <p:sldId id="282" r:id="rId14"/>
    <p:sldId id="274" r:id="rId15"/>
    <p:sldId id="271" r:id="rId16"/>
    <p:sldId id="272" r:id="rId17"/>
    <p:sldId id="259" r:id="rId18"/>
    <p:sldId id="285" r:id="rId19"/>
    <p:sldId id="311" r:id="rId20"/>
    <p:sldId id="268" r:id="rId21"/>
    <p:sldId id="269" r:id="rId22"/>
    <p:sldId id="270" r:id="rId23"/>
    <p:sldId id="284" r:id="rId24"/>
    <p:sldId id="312" r:id="rId2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2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F89B5-2931-439C-AF95-509E9A41D433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CDF98BA9-0A30-4CCC-A76E-20453D5D2806}">
      <dgm:prSet phldrT="[Text]" phldr="0"/>
      <dgm:spPr/>
      <dgm:t>
        <a:bodyPr/>
        <a:lstStyle/>
        <a:p>
          <a:pPr rtl="0"/>
          <a:r>
            <a:rPr lang="en-GB" dirty="0">
              <a:latin typeface="Calibri Light" panose="020F0302020204030204"/>
            </a:rPr>
            <a:t>Each </a:t>
          </a:r>
          <a:r>
            <a:rPr lang="en-GB" b="1" u="sng" dirty="0">
              <a:latin typeface="Calibri Light" panose="020F0302020204030204"/>
            </a:rPr>
            <a:t>Friday</a:t>
          </a:r>
          <a:r>
            <a:rPr lang="en-GB" dirty="0">
              <a:latin typeface="Calibri Light" panose="020F0302020204030204"/>
            </a:rPr>
            <a:t> family tutors will share the </a:t>
          </a:r>
          <a:r>
            <a:rPr lang="en-GB" b="1" dirty="0">
              <a:solidFill>
                <a:srgbClr val="971B37"/>
              </a:solidFill>
              <a:latin typeface="Calibri Light" panose="020F0302020204030204"/>
            </a:rPr>
            <a:t>following week's</a:t>
          </a:r>
          <a:r>
            <a:rPr lang="en-GB" dirty="0">
              <a:latin typeface="Calibri Light" panose="020F0302020204030204"/>
            </a:rPr>
            <a:t> Technique through the shared slides and video.</a:t>
          </a:r>
          <a:endParaRPr lang="en-GB" dirty="0"/>
        </a:p>
      </dgm:t>
    </dgm:pt>
    <dgm:pt modelId="{ABB5171B-D978-4EB5-A905-CDC61694BF42}" type="parTrans" cxnId="{CE61183F-06A6-41D7-A975-C940DC2732FD}">
      <dgm:prSet/>
      <dgm:spPr/>
    </dgm:pt>
    <dgm:pt modelId="{5A637F1B-66F2-490A-8153-E43210EBACBF}" type="sibTrans" cxnId="{CE61183F-06A6-41D7-A975-C940DC2732FD}">
      <dgm:prSet/>
      <dgm:spPr/>
      <dgm:t>
        <a:bodyPr/>
        <a:lstStyle/>
        <a:p>
          <a:endParaRPr lang="en-GB"/>
        </a:p>
      </dgm:t>
    </dgm:pt>
    <dgm:pt modelId="{12B7116C-3FF1-441B-B18A-30ADE0988331}">
      <dgm:prSet phldrT="[Text]" phldr="0"/>
      <dgm:spPr/>
      <dgm:t>
        <a:bodyPr/>
        <a:lstStyle/>
        <a:p>
          <a:pPr rtl="0"/>
          <a:r>
            <a:rPr lang="en-GB" dirty="0">
              <a:latin typeface="Calibri Light" panose="020F0302020204030204"/>
            </a:rPr>
            <a:t>Throughout the w/c of the Technique, teachers will spend a max of 5-10 mins providing subject-level expertise on how to apply the Technique.</a:t>
          </a:r>
          <a:endParaRPr lang="en-GB" dirty="0"/>
        </a:p>
      </dgm:t>
    </dgm:pt>
    <dgm:pt modelId="{125FFCCE-1496-4051-B06B-038903C1F01A}" type="parTrans" cxnId="{FDD4C404-85DD-4FF7-9880-0FD0A58736EF}">
      <dgm:prSet/>
      <dgm:spPr/>
    </dgm:pt>
    <dgm:pt modelId="{3FF39FE7-6DE9-4274-98AD-0F9AC977362D}" type="sibTrans" cxnId="{FDD4C404-85DD-4FF7-9880-0FD0A58736EF}">
      <dgm:prSet/>
      <dgm:spPr/>
      <dgm:t>
        <a:bodyPr/>
        <a:lstStyle/>
        <a:p>
          <a:endParaRPr lang="en-GB"/>
        </a:p>
      </dgm:t>
    </dgm:pt>
    <dgm:pt modelId="{0BB20FD8-D1E0-4404-8001-5545FAF347AA}">
      <dgm:prSet phldr="0"/>
      <dgm:spPr/>
      <dgm:t>
        <a:bodyPr/>
        <a:lstStyle/>
        <a:p>
          <a:pPr rtl="0"/>
          <a:r>
            <a:rPr lang="en-GB" dirty="0">
              <a:latin typeface="Calibri Light" panose="020F0302020204030204"/>
            </a:rPr>
            <a:t>Pupils will try the Technique at home with support on the Revision Hub.</a:t>
          </a:r>
        </a:p>
      </dgm:t>
    </dgm:pt>
    <dgm:pt modelId="{9B8C8308-51EE-4D23-B894-F0A9C3008D7B}" type="parTrans" cxnId="{86D82100-96EA-44F5-92C6-6DE216465FFF}">
      <dgm:prSet/>
      <dgm:spPr/>
    </dgm:pt>
    <dgm:pt modelId="{8F89AF2D-01E5-421E-9BFE-C8DEC04A8216}" type="sibTrans" cxnId="{86D82100-96EA-44F5-92C6-6DE216465FFF}">
      <dgm:prSet/>
      <dgm:spPr/>
    </dgm:pt>
    <dgm:pt modelId="{E69F7B1B-EA61-4601-A597-E7E85BA4B0C4}" type="pres">
      <dgm:prSet presAssocID="{70BF89B5-2931-439C-AF95-509E9A41D433}" presName="Name0" presStyleCnt="0">
        <dgm:presLayoutVars>
          <dgm:dir/>
          <dgm:resizeHandles val="exact"/>
        </dgm:presLayoutVars>
      </dgm:prSet>
      <dgm:spPr/>
    </dgm:pt>
    <dgm:pt modelId="{FAFBF4B2-35B9-4B31-BF24-4C3BF85D06A2}" type="pres">
      <dgm:prSet presAssocID="{CDF98BA9-0A30-4CCC-A76E-20453D5D2806}" presName="node" presStyleLbl="node1" presStyleIdx="0" presStyleCnt="3">
        <dgm:presLayoutVars>
          <dgm:bulletEnabled val="1"/>
        </dgm:presLayoutVars>
      </dgm:prSet>
      <dgm:spPr/>
    </dgm:pt>
    <dgm:pt modelId="{0B87F7BC-5B94-4EA9-9ED1-7D1ECB9E0FF9}" type="pres">
      <dgm:prSet presAssocID="{5A637F1B-66F2-490A-8153-E43210EBACBF}" presName="sibTrans" presStyleLbl="sibTrans2D1" presStyleIdx="0" presStyleCnt="2"/>
      <dgm:spPr/>
    </dgm:pt>
    <dgm:pt modelId="{D9170583-0967-4168-923F-42A90BC54FCD}" type="pres">
      <dgm:prSet presAssocID="{5A637F1B-66F2-490A-8153-E43210EBACBF}" presName="connectorText" presStyleLbl="sibTrans2D1" presStyleIdx="0" presStyleCnt="2"/>
      <dgm:spPr/>
    </dgm:pt>
    <dgm:pt modelId="{3799136E-6844-4384-B766-CCF58F05BC4A}" type="pres">
      <dgm:prSet presAssocID="{12B7116C-3FF1-441B-B18A-30ADE0988331}" presName="node" presStyleLbl="node1" presStyleIdx="1" presStyleCnt="3">
        <dgm:presLayoutVars>
          <dgm:bulletEnabled val="1"/>
        </dgm:presLayoutVars>
      </dgm:prSet>
      <dgm:spPr/>
    </dgm:pt>
    <dgm:pt modelId="{C232D204-1903-498D-9301-567EE196010F}" type="pres">
      <dgm:prSet presAssocID="{3FF39FE7-6DE9-4274-98AD-0F9AC977362D}" presName="sibTrans" presStyleLbl="sibTrans2D1" presStyleIdx="1" presStyleCnt="2"/>
      <dgm:spPr/>
    </dgm:pt>
    <dgm:pt modelId="{54A08DC8-0FD1-4468-8EB6-A4AE5877BB2F}" type="pres">
      <dgm:prSet presAssocID="{3FF39FE7-6DE9-4274-98AD-0F9AC977362D}" presName="connectorText" presStyleLbl="sibTrans2D1" presStyleIdx="1" presStyleCnt="2"/>
      <dgm:spPr/>
    </dgm:pt>
    <dgm:pt modelId="{1F368D91-E776-41C6-B141-28FDD2E400B2}" type="pres">
      <dgm:prSet presAssocID="{0BB20FD8-D1E0-4404-8001-5545FAF347AA}" presName="node" presStyleLbl="node1" presStyleIdx="2" presStyleCnt="3">
        <dgm:presLayoutVars>
          <dgm:bulletEnabled val="1"/>
        </dgm:presLayoutVars>
      </dgm:prSet>
      <dgm:spPr/>
    </dgm:pt>
  </dgm:ptLst>
  <dgm:cxnLst>
    <dgm:cxn modelId="{86D82100-96EA-44F5-92C6-6DE216465FFF}" srcId="{70BF89B5-2931-439C-AF95-509E9A41D433}" destId="{0BB20FD8-D1E0-4404-8001-5545FAF347AA}" srcOrd="2" destOrd="0" parTransId="{9B8C8308-51EE-4D23-B894-F0A9C3008D7B}" sibTransId="{8F89AF2D-01E5-421E-9BFE-C8DEC04A8216}"/>
    <dgm:cxn modelId="{FDD4C404-85DD-4FF7-9880-0FD0A58736EF}" srcId="{70BF89B5-2931-439C-AF95-509E9A41D433}" destId="{12B7116C-3FF1-441B-B18A-30ADE0988331}" srcOrd="1" destOrd="0" parTransId="{125FFCCE-1496-4051-B06B-038903C1F01A}" sibTransId="{3FF39FE7-6DE9-4274-98AD-0F9AC977362D}"/>
    <dgm:cxn modelId="{6518EF12-992B-43F7-925E-68AB60D0D2D2}" type="presOf" srcId="{0BB20FD8-D1E0-4404-8001-5545FAF347AA}" destId="{1F368D91-E776-41C6-B141-28FDD2E400B2}" srcOrd="0" destOrd="0" presId="urn:microsoft.com/office/officeart/2005/8/layout/process1"/>
    <dgm:cxn modelId="{78096414-EDFA-4221-ADE1-1136B09EECF0}" type="presOf" srcId="{70BF89B5-2931-439C-AF95-509E9A41D433}" destId="{E69F7B1B-EA61-4601-A597-E7E85BA4B0C4}" srcOrd="0" destOrd="0" presId="urn:microsoft.com/office/officeart/2005/8/layout/process1"/>
    <dgm:cxn modelId="{5E57AC2F-9617-4A05-AA2A-4E3AA0F780E2}" type="presOf" srcId="{5A637F1B-66F2-490A-8153-E43210EBACBF}" destId="{D9170583-0967-4168-923F-42A90BC54FCD}" srcOrd="1" destOrd="0" presId="urn:microsoft.com/office/officeart/2005/8/layout/process1"/>
    <dgm:cxn modelId="{CE61183F-06A6-41D7-A975-C940DC2732FD}" srcId="{70BF89B5-2931-439C-AF95-509E9A41D433}" destId="{CDF98BA9-0A30-4CCC-A76E-20453D5D2806}" srcOrd="0" destOrd="0" parTransId="{ABB5171B-D978-4EB5-A905-CDC61694BF42}" sibTransId="{5A637F1B-66F2-490A-8153-E43210EBACBF}"/>
    <dgm:cxn modelId="{24179641-682A-467E-8D9B-9C49BD619848}" type="presOf" srcId="{5A637F1B-66F2-490A-8153-E43210EBACBF}" destId="{0B87F7BC-5B94-4EA9-9ED1-7D1ECB9E0FF9}" srcOrd="0" destOrd="0" presId="urn:microsoft.com/office/officeart/2005/8/layout/process1"/>
    <dgm:cxn modelId="{FFBD9974-CE68-4CBE-BABB-BDEF863DD725}" type="presOf" srcId="{12B7116C-3FF1-441B-B18A-30ADE0988331}" destId="{3799136E-6844-4384-B766-CCF58F05BC4A}" srcOrd="0" destOrd="0" presId="urn:microsoft.com/office/officeart/2005/8/layout/process1"/>
    <dgm:cxn modelId="{4F23A456-457F-48B6-B051-77F2F135C290}" type="presOf" srcId="{3FF39FE7-6DE9-4274-98AD-0F9AC977362D}" destId="{C232D204-1903-498D-9301-567EE196010F}" srcOrd="0" destOrd="0" presId="urn:microsoft.com/office/officeart/2005/8/layout/process1"/>
    <dgm:cxn modelId="{0CB734BE-96B5-4826-BB2F-DA1D7935DFB9}" type="presOf" srcId="{3FF39FE7-6DE9-4274-98AD-0F9AC977362D}" destId="{54A08DC8-0FD1-4468-8EB6-A4AE5877BB2F}" srcOrd="1" destOrd="0" presId="urn:microsoft.com/office/officeart/2005/8/layout/process1"/>
    <dgm:cxn modelId="{049C2EE6-DEE6-4BFD-BA74-71E71D52CE53}" type="presOf" srcId="{CDF98BA9-0A30-4CCC-A76E-20453D5D2806}" destId="{FAFBF4B2-35B9-4B31-BF24-4C3BF85D06A2}" srcOrd="0" destOrd="0" presId="urn:microsoft.com/office/officeart/2005/8/layout/process1"/>
    <dgm:cxn modelId="{1A7DD027-B08A-4527-B095-0AC7F614DB52}" type="presParOf" srcId="{E69F7B1B-EA61-4601-A597-E7E85BA4B0C4}" destId="{FAFBF4B2-35B9-4B31-BF24-4C3BF85D06A2}" srcOrd="0" destOrd="0" presId="urn:microsoft.com/office/officeart/2005/8/layout/process1"/>
    <dgm:cxn modelId="{5D0866AC-9EBC-4002-B01C-1CED98A9626C}" type="presParOf" srcId="{E69F7B1B-EA61-4601-A597-E7E85BA4B0C4}" destId="{0B87F7BC-5B94-4EA9-9ED1-7D1ECB9E0FF9}" srcOrd="1" destOrd="0" presId="urn:microsoft.com/office/officeart/2005/8/layout/process1"/>
    <dgm:cxn modelId="{24863F35-F31B-47FC-87D9-3FD000322D8D}" type="presParOf" srcId="{0B87F7BC-5B94-4EA9-9ED1-7D1ECB9E0FF9}" destId="{D9170583-0967-4168-923F-42A90BC54FCD}" srcOrd="0" destOrd="0" presId="urn:microsoft.com/office/officeart/2005/8/layout/process1"/>
    <dgm:cxn modelId="{F4130698-C388-4261-894B-52AF18FE8286}" type="presParOf" srcId="{E69F7B1B-EA61-4601-A597-E7E85BA4B0C4}" destId="{3799136E-6844-4384-B766-CCF58F05BC4A}" srcOrd="2" destOrd="0" presId="urn:microsoft.com/office/officeart/2005/8/layout/process1"/>
    <dgm:cxn modelId="{789A889C-3A0F-4304-BA69-ED8B311CD215}" type="presParOf" srcId="{E69F7B1B-EA61-4601-A597-E7E85BA4B0C4}" destId="{C232D204-1903-498D-9301-567EE196010F}" srcOrd="3" destOrd="0" presId="urn:microsoft.com/office/officeart/2005/8/layout/process1"/>
    <dgm:cxn modelId="{CF29ECCE-48A4-4666-8BDC-F488B917EE52}" type="presParOf" srcId="{C232D204-1903-498D-9301-567EE196010F}" destId="{54A08DC8-0FD1-4468-8EB6-A4AE5877BB2F}" srcOrd="0" destOrd="0" presId="urn:microsoft.com/office/officeart/2005/8/layout/process1"/>
    <dgm:cxn modelId="{744FCBA5-DF45-45F0-B905-A901989BF42E}" type="presParOf" srcId="{E69F7B1B-EA61-4601-A597-E7E85BA4B0C4}" destId="{1F368D91-E776-41C6-B141-28FDD2E400B2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FBF4B2-35B9-4B31-BF24-4C3BF85D06A2}">
      <dsp:nvSpPr>
        <dsp:cNvPr id="0" name=""/>
        <dsp:cNvSpPr/>
      </dsp:nvSpPr>
      <dsp:spPr>
        <a:xfrm>
          <a:off x="7480" y="2004817"/>
          <a:ext cx="2235903" cy="2322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Each </a:t>
          </a:r>
          <a:r>
            <a:rPr lang="en-GB" sz="1800" b="1" u="sng" kern="1200" dirty="0">
              <a:latin typeface="Calibri Light" panose="020F0302020204030204"/>
            </a:rPr>
            <a:t>Friday</a:t>
          </a:r>
          <a:r>
            <a:rPr lang="en-GB" sz="1800" kern="1200" dirty="0">
              <a:latin typeface="Calibri Light" panose="020F0302020204030204"/>
            </a:rPr>
            <a:t> family tutors will share the </a:t>
          </a:r>
          <a:r>
            <a:rPr lang="en-GB" sz="1800" b="1" kern="1200" dirty="0">
              <a:solidFill>
                <a:srgbClr val="971B37"/>
              </a:solidFill>
              <a:latin typeface="Calibri Light" panose="020F0302020204030204"/>
            </a:rPr>
            <a:t>following week's</a:t>
          </a:r>
          <a:r>
            <a:rPr lang="en-GB" sz="1800" kern="1200" dirty="0">
              <a:latin typeface="Calibri Light" panose="020F0302020204030204"/>
            </a:rPr>
            <a:t> Technique through the shared slides and video.</a:t>
          </a:r>
          <a:endParaRPr lang="en-GB" sz="1800" kern="1200" dirty="0"/>
        </a:p>
      </dsp:txBody>
      <dsp:txXfrm>
        <a:off x="72967" y="2070304"/>
        <a:ext cx="2104929" cy="2191178"/>
      </dsp:txXfrm>
    </dsp:sp>
    <dsp:sp modelId="{0B87F7BC-5B94-4EA9-9ED1-7D1ECB9E0FF9}">
      <dsp:nvSpPr>
        <dsp:cNvPr id="0" name=""/>
        <dsp:cNvSpPr/>
      </dsp:nvSpPr>
      <dsp:spPr>
        <a:xfrm>
          <a:off x="2466974" y="2888641"/>
          <a:ext cx="474011" cy="55450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2466974" y="2999542"/>
        <a:ext cx="331808" cy="332702"/>
      </dsp:txXfrm>
    </dsp:sp>
    <dsp:sp modelId="{3799136E-6844-4384-B766-CCF58F05BC4A}">
      <dsp:nvSpPr>
        <dsp:cNvPr id="0" name=""/>
        <dsp:cNvSpPr/>
      </dsp:nvSpPr>
      <dsp:spPr>
        <a:xfrm>
          <a:off x="3137746" y="2004817"/>
          <a:ext cx="2235903" cy="2322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Throughout the w/c of the Technique, teachers will spend a max of 5-10 mins providing subject-level expertise on how to apply the Technique.</a:t>
          </a:r>
          <a:endParaRPr lang="en-GB" sz="1800" kern="1200" dirty="0"/>
        </a:p>
      </dsp:txBody>
      <dsp:txXfrm>
        <a:off x="3203233" y="2070304"/>
        <a:ext cx="2104929" cy="2191178"/>
      </dsp:txXfrm>
    </dsp:sp>
    <dsp:sp modelId="{C232D204-1903-498D-9301-567EE196010F}">
      <dsp:nvSpPr>
        <dsp:cNvPr id="0" name=""/>
        <dsp:cNvSpPr/>
      </dsp:nvSpPr>
      <dsp:spPr>
        <a:xfrm>
          <a:off x="5597240" y="2888641"/>
          <a:ext cx="474011" cy="554504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5597240" y="2999542"/>
        <a:ext cx="331808" cy="332702"/>
      </dsp:txXfrm>
    </dsp:sp>
    <dsp:sp modelId="{1F368D91-E776-41C6-B141-28FDD2E400B2}">
      <dsp:nvSpPr>
        <dsp:cNvPr id="0" name=""/>
        <dsp:cNvSpPr/>
      </dsp:nvSpPr>
      <dsp:spPr>
        <a:xfrm>
          <a:off x="6268011" y="2004817"/>
          <a:ext cx="2235903" cy="232215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>
              <a:latin typeface="Calibri Light" panose="020F0302020204030204"/>
            </a:rPr>
            <a:t>Pupils will try the Technique at home with support on the Revision Hub.</a:t>
          </a:r>
        </a:p>
      </dsp:txBody>
      <dsp:txXfrm>
        <a:off x="6333498" y="2070304"/>
        <a:ext cx="2104929" cy="21911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5B45D-1BEB-44D7-BD9F-63AFFBA07AD2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277EA-92B2-457E-9161-B2C718EFBBB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40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2003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3780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3454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2683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35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9540AA-616A-44C3-A68B-D2CA8C43D1DA}" type="slidenum">
              <a:rPr lang="en-GB" smtClean="0"/>
              <a:t>23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069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315BA-9B2D-43F1-9112-749547E884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725DE0-E493-4B44-A3A0-126B8683AE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052A-2D4F-4938-A8F9-F9DBC490F4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49021-8C65-41E4-8B4B-BF4F4B68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E0CC8-8BED-41B9-B240-3646554E4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5584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BB2AB-71D9-47F2-A438-DFE04B3C2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719129-E768-4FA0-A2D9-FAABA40D15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23542-8983-4B1B-BC54-F50883566E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71283-48F6-4D0D-9C61-C02CE007C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41FC4-D63E-49EE-87C1-AB5ED4B35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89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E67B0A-9AE0-480B-864D-795CFD0345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11ADE8-0060-44A3-A062-E77EB0A7B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2CBF42-C2FD-4A6B-A501-64316828CD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504AF-21FA-459C-8CC3-E1F259360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7F369-CC95-4E05-9DB5-B5175730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0537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E855F0-0C26-47A7-85C5-E39A58E30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61D80E-6AA7-43C8-A2B7-30830B028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2178B4-C620-486B-93BF-324DC0CAAA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BDA97-AF19-49EF-8EB7-0F62E474B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74B69-2341-483A-8933-D8A415F4C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26015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EF49F-39D0-4240-B579-E8DF47A828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B055C-4FA5-46F8-87E1-F620115937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9EFEC6-28A2-4334-AEE0-954AF5A4F0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D8D025-3916-4C48-B90A-77D0E47C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C6DC5-D77A-4F1F-A979-0A507CE46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06064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ACBB4-5B44-40D7-A166-6C1ABE834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E14B8-5A84-49A0-A7CC-A7B9535C0E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57F1F-610F-41C6-A302-901439801B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402001-166A-487D-8C73-D3308A8B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D9B43-9E0A-4187-B071-DEF6D82C4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322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0718F-1388-467F-9198-5E50FAB03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DCA54-5960-436F-A006-54E048BFB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DD2BF-1654-474F-9B21-0E50122AA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92ECA-201C-41C5-805C-206D2DC74A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E851B-39DD-488D-BF1E-5E2BA9823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42369E-F295-44CC-A6B7-1D3BEA0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69315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99EC7-1332-425D-9B65-AF8C038705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90BFA5-9059-4B11-A0C6-AAEC127F8A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7E1FD1-0D2F-451F-B63D-67696FAB9D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06624C-B79E-4498-8902-C3CE7D08E8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D9751-6EBA-4E20-857C-66F3257FA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1D85AC-D51F-40ED-AA4C-E862043A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9CA332-3E1E-4B13-919A-CBC726997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C98254-74D6-4EC8-8775-7C3A9FE75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09050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3A3553-D82F-4F61-AB16-B25B1343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455291-F95F-467C-B99C-2F1FE81344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CC60B4-9C80-45B0-A03F-7CD979A28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FEB40A-830A-46B7-B8A2-71D6ED203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65111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14DE8-BE1A-4FCA-AE5A-5038AD6613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B37810-4C3E-4E77-AE45-E40D3E56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7E1FC6-023E-489B-9D04-C3622B3ED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44117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D27DD-B558-45F0-9C4A-4DBCE3AE7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1EBEE-60B2-46E0-800C-02EC8FDF6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50DA65-30E9-4614-A5F3-DE45D68E5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6CB23D-E8E4-4ABB-9E44-8E1EB399B4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77EF3A-1245-492F-AB04-6124EDA5D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313D6E0-EAEC-42E0-962D-907C7FB5B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749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94342-B954-4A4A-A7A7-E7048A100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930566-D6E1-4D32-B142-0C537CA2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2650A-6972-48AC-B429-E64E6D8238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F58658-6301-423D-897E-A07583C98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70AD8-E180-4952-AA98-5A235E577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577320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B36C4-8615-484C-B5C4-EC67FF3BC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11ED6A-67BB-4B93-B667-A8D37D55F7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CCD0E2-7F9B-423F-9FFD-B396E04A1F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35A599-F92E-443B-8265-647D571CA1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AF3F5D-E81B-428D-9D15-39F030424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408A63-D87D-45E6-A1A6-5FB7D72C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779797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861C2-04C6-4C45-8913-304A7FF9C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A27FB9-8F38-4A04-8D03-1936AE20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5C720-7953-4C30-849D-9D268487F51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3E15A1-2603-4DA8-B567-E86EFD2E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66C3C-9C92-42A4-9FF9-9650E270C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77155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6B99A8-0DF5-4419-8CB1-AC389BE04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9A4EA4-38A8-4938-B647-70807CC265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5C6F0E-D402-4F9E-96E2-A87569EEBE6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A42B855B-36BD-4559-AF87-B5F5BA907AB0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47AB2-CCAE-4A58-A4A6-EA5F71F5D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75D77-1AFE-4159-B04E-7DBCA6B81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CD68891A-8B30-4C1F-ABB6-69C728BEC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535687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530361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E0EADC8-716E-4E39-B0CA-EF85A73BDCDD}"/>
              </a:ext>
            </a:extLst>
          </p:cNvPr>
          <p:cNvGrpSpPr/>
          <p:nvPr userDrawn="1"/>
        </p:nvGrpSpPr>
        <p:grpSpPr>
          <a:xfrm>
            <a:off x="-183412" y="4974314"/>
            <a:ext cx="9497533" cy="1883686"/>
            <a:chOff x="-244549" y="4974314"/>
            <a:chExt cx="12663377" cy="188368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D870109-4075-4881-8BEA-813E5604C47E}"/>
                </a:ext>
              </a:extLst>
            </p:cNvPr>
            <p:cNvSpPr/>
            <p:nvPr/>
          </p:nvSpPr>
          <p:spPr>
            <a:xfrm>
              <a:off x="-244549" y="6347637"/>
              <a:ext cx="12663377" cy="510363"/>
            </a:xfrm>
            <a:prstGeom prst="rect">
              <a:avLst/>
            </a:prstGeom>
            <a:solidFill>
              <a:srgbClr val="971B3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A9B0FFD1-7030-4813-AAE5-FAADE618EC69}"/>
                </a:ext>
              </a:extLst>
            </p:cNvPr>
            <p:cNvSpPr/>
            <p:nvPr/>
          </p:nvSpPr>
          <p:spPr>
            <a:xfrm>
              <a:off x="144069" y="5119576"/>
              <a:ext cx="1440181" cy="1584251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350" dirty="0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B1EADA89-782B-47AC-98F4-A69A5EAB479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66" y="4974314"/>
              <a:ext cx="1693767" cy="1881963"/>
            </a:xfrm>
            <a:prstGeom prst="rect">
              <a:avLst/>
            </a:prstGeom>
          </p:spPr>
        </p:pic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F2786C2-9E69-4CB0-B7C4-D22A647FD1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4250" y="5465253"/>
              <a:ext cx="1440181" cy="8470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64720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0290CE-03A2-489B-84C4-52C6A2B40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0CEDB-BCEF-4DBE-93BF-41F4FAE43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F0D0E-6CA8-40E6-9221-26E2B27D12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BF3D1F-4B85-45BC-A967-E8C1770E1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EB493D-6EB2-4714-8E6B-CCE0CEE6F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5883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A0AC2-394E-4C55-93D3-D96F5A09F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AB171F-A63C-4A33-B682-48D2D24266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B5610-3E9A-47CE-A430-F5132F7EA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5562A8-ED0A-416C-9EB8-23A0F0978A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294C6-3724-45BC-A12A-001CA6A72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13594F-8839-430F-8DDD-236BFA81F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785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B4355-83E8-4F99-A174-5D4E1814E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17941-C593-4B71-AF5C-BDE65EBD60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D1FE0-5FEF-4E9F-B3DC-FE79C1D8F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A2EDD9-6D4C-4B8F-9529-D4E3A1C9EA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635F8-28E7-44D4-AB67-E34FD53DCE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C7674C-7AE5-4938-815D-07ECFFA245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81A0A1-8DD9-49B8-8E8A-2605FAFF5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61D0B-4B6C-45B9-B854-3AA34F7FF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63024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ED00A-DBAC-40DE-90F4-F94C3CD05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5FC6BD-02E9-453C-88A1-82A05D188ED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F37B18-4C37-498F-BEAD-D4FA06821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B001AD-AFDE-402C-B4CE-95F52201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48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21AFCA-5662-4988-9CDB-591E4157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4A9566-93F6-4745-900A-E3FBDBFC0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9306D6-43B6-4A68-8484-8722CF189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2494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0CBAFC-CF64-4C5B-9204-2103C784B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ADEA4-9F5B-46E0-A68A-3DCF2C1839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4623A7-4055-4CD9-A31E-E20316472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CD539B-C5C8-4551-8796-32F8E3F56B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7C1384-B63F-4D17-AFCF-98DA5164B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E7687C-A8CB-4C45-BC4C-D99F0355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64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D6FD5-D0E8-4D04-BF17-C5FE98317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695BE36-39B3-4E8D-AB98-96EEBC262A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269FE9-375E-41C1-A9C8-6D1E327E4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F7BA35-D657-430A-AE5D-1B8A8A389D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DD641797-F0DC-4D8D-891B-ECA701CCF8DE}" type="datetimeFigureOut">
              <a:rPr lang="en-GB" smtClean="0"/>
              <a:t>21/11/2025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F4B634-B8A0-4EFC-9786-4FE4B52C7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EC95C3-DA8D-44C5-BA0E-23A6B7F43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F831E207-ACE5-43E8-888B-7B46CFE02D28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17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7710A5-AEBA-4BCC-9A8E-AC551E888F8F}"/>
              </a:ext>
            </a:extLst>
          </p:cNvPr>
          <p:cNvSpPr/>
          <p:nvPr userDrawn="1"/>
        </p:nvSpPr>
        <p:spPr>
          <a:xfrm>
            <a:off x="-244548" y="6347641"/>
            <a:ext cx="9601200" cy="510363"/>
          </a:xfrm>
          <a:prstGeom prst="rect">
            <a:avLst/>
          </a:prstGeom>
          <a:solidFill>
            <a:srgbClr val="971B3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8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88BA0C-AC22-4648-9CD1-A1A15B3C03A2}"/>
              </a:ext>
            </a:extLst>
          </p:cNvPr>
          <p:cNvGrpSpPr/>
          <p:nvPr userDrawn="1"/>
        </p:nvGrpSpPr>
        <p:grpSpPr>
          <a:xfrm>
            <a:off x="6828" y="5040449"/>
            <a:ext cx="2879126" cy="1795183"/>
            <a:chOff x="6828" y="5040449"/>
            <a:chExt cx="2879126" cy="1795183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714AC18-C3B5-4A6C-9487-02167BEC4813}"/>
                </a:ext>
              </a:extLst>
            </p:cNvPr>
            <p:cNvSpPr/>
            <p:nvPr userDrawn="1"/>
          </p:nvSpPr>
          <p:spPr>
            <a:xfrm>
              <a:off x="138408" y="5199662"/>
              <a:ext cx="1373772" cy="151119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800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1A7DCC1E-342D-44AF-A824-12C8C84FBD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28" y="5040449"/>
              <a:ext cx="1615665" cy="1795183"/>
            </a:xfrm>
            <a:prstGeom prst="rect">
              <a:avLst/>
            </a:prstGeom>
          </p:spPr>
        </p:pic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F801833-BD01-4569-A1A6-FBACAE9B103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12180" y="5508842"/>
              <a:ext cx="1373774" cy="807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5050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D54315F8-5C68-46A5-9F87-EAA3ABCF690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247"/>
          <a:stretch/>
        </p:blipFill>
        <p:spPr>
          <a:xfrm>
            <a:off x="106327" y="6011902"/>
            <a:ext cx="1204428" cy="593295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49528F8-EFCF-487C-81A3-D1B2F9E68975}"/>
              </a:ext>
            </a:extLst>
          </p:cNvPr>
          <p:cNvCxnSpPr>
            <a:cxnSpLocks/>
          </p:cNvCxnSpPr>
          <p:nvPr userDrawn="1"/>
        </p:nvCxnSpPr>
        <p:spPr>
          <a:xfrm>
            <a:off x="237964" y="6677246"/>
            <a:ext cx="8704017" cy="0"/>
          </a:xfrm>
          <a:prstGeom prst="line">
            <a:avLst/>
          </a:prstGeom>
          <a:ln w="12700">
            <a:solidFill>
              <a:srgbClr val="971A3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1763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7" r:id="rId12"/>
    <p:sldLayoutId id="214748369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loom.com/share/6a67b1a6a1824d61be226b684617fc7a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loom.com/share/ce30b17cb4d94f73a66ad7fe45104d7e" TargetMode="Externa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9B7D0C6-4BA4-47F8-AC27-17A2DD4279C0}"/>
              </a:ext>
            </a:extLst>
          </p:cNvPr>
          <p:cNvPicPr/>
          <p:nvPr/>
        </p:nvPicPr>
        <p:blipFill rotWithShape="1">
          <a:blip r:embed="rId2">
            <a:alphaModFix amt="20000"/>
          </a:blip>
          <a:srcRect l="26590" t="25261" r="45491" b="35916"/>
          <a:stretch/>
        </p:blipFill>
        <p:spPr bwMode="auto">
          <a:xfrm>
            <a:off x="1745069" y="1144330"/>
            <a:ext cx="5653862" cy="439390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4309BFB-161D-41E9-9534-BA2745E83844}"/>
              </a:ext>
            </a:extLst>
          </p:cNvPr>
          <p:cNvSpPr txBox="1"/>
          <p:nvPr/>
        </p:nvSpPr>
        <p:spPr>
          <a:xfrm>
            <a:off x="1124456" y="1319765"/>
            <a:ext cx="674635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500" b="1" dirty="0">
                <a:solidFill>
                  <a:srgbClr val="AA9766"/>
                </a:solidFill>
              </a:rPr>
              <a:t>Parents’ </a:t>
            </a:r>
          </a:p>
          <a:p>
            <a:pPr algn="ctr"/>
            <a:r>
              <a:rPr lang="en-GB" sz="4500" b="1" dirty="0">
                <a:solidFill>
                  <a:srgbClr val="AA9766"/>
                </a:solidFill>
              </a:rPr>
              <a:t>Forum</a:t>
            </a:r>
          </a:p>
          <a:p>
            <a:pPr algn="ctr"/>
            <a:endParaRPr lang="en-GB" sz="4500" b="1" dirty="0">
              <a:solidFill>
                <a:srgbClr val="AA9766"/>
              </a:solidFill>
            </a:endParaRPr>
          </a:p>
          <a:p>
            <a:pPr algn="ctr"/>
            <a:endParaRPr lang="en-GB" sz="4500" b="1" dirty="0">
              <a:solidFill>
                <a:srgbClr val="AA97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3196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1D93433-A4FC-4F5A-B9DA-BF6C7699E448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ECAF1DBB-5D09-43DF-89EC-F42F41385577}"/>
              </a:ext>
            </a:extLst>
          </p:cNvPr>
          <p:cNvSpPr txBox="1"/>
          <p:nvPr/>
        </p:nvSpPr>
        <p:spPr>
          <a:xfrm>
            <a:off x="145172" y="75580"/>
            <a:ext cx="8457553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800" b="1" dirty="0">
                <a:solidFill>
                  <a:srgbClr val="971B37"/>
                </a:solidFill>
                <a:ea typeface="Calibri"/>
                <a:cs typeface="Calibri"/>
              </a:rPr>
              <a:t>EEF 7-step model on how to teach revision strategies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2C2A3FB-610E-452A-8469-AD566DC7C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575" y="822168"/>
            <a:ext cx="6908149" cy="484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04673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996EB0-F8D5-1CD2-346F-ED7C8C158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47844FA-A614-D781-A93B-3358163A13F2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4FBBC63B-4BD4-E561-2AD0-596BD9C3A93E}"/>
              </a:ext>
            </a:extLst>
          </p:cNvPr>
          <p:cNvSpPr txBox="1"/>
          <p:nvPr/>
        </p:nvSpPr>
        <p:spPr>
          <a:xfrm>
            <a:off x="145172" y="75580"/>
            <a:ext cx="84575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rgbClr val="971B37"/>
                </a:solidFill>
              </a:rPr>
              <a:t>Technique of the Week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5BA45-6153-44E8-002A-1200ED9C9493}"/>
              </a:ext>
            </a:extLst>
          </p:cNvPr>
          <p:cNvSpPr txBox="1"/>
          <p:nvPr/>
        </p:nvSpPr>
        <p:spPr>
          <a:xfrm>
            <a:off x="511834" y="1130060"/>
            <a:ext cx="8307237" cy="15279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ts val="1800"/>
              </a:lnSpc>
              <a:buFont typeface=""/>
              <a:buChar char="•"/>
            </a:pPr>
            <a:r>
              <a:rPr lang="en-GB" sz="3200" dirty="0">
                <a:latin typeface="Calibri"/>
                <a:ea typeface="Calibri"/>
                <a:cs typeface="Arial"/>
              </a:rPr>
              <a:t>Weekly revision technique as a focus</a:t>
            </a:r>
            <a:br>
              <a:rPr lang="en-GB" sz="3200" dirty="0">
                <a:latin typeface="Calibri"/>
                <a:ea typeface="Calibri"/>
                <a:cs typeface="Arial"/>
              </a:rPr>
            </a:br>
            <a:br>
              <a:rPr lang="en-GB" sz="3200" dirty="0">
                <a:latin typeface="Calibri"/>
                <a:ea typeface="Calibri"/>
                <a:cs typeface="Arial"/>
              </a:rPr>
            </a:br>
            <a:endParaRPr lang="en-GB" sz="3200" dirty="0">
              <a:latin typeface="Calibri"/>
              <a:ea typeface="Calibri"/>
              <a:cs typeface="Arial"/>
            </a:endParaRPr>
          </a:p>
          <a:p>
            <a:pPr marL="228600" indent="-228600">
              <a:lnSpc>
                <a:spcPts val="1800"/>
              </a:lnSpc>
              <a:buFont typeface=""/>
              <a:buChar char="•"/>
            </a:pPr>
            <a:r>
              <a:rPr lang="en-GB" sz="3200" dirty="0">
                <a:latin typeface="Calibri"/>
                <a:ea typeface="Calibri"/>
                <a:cs typeface="Arial"/>
              </a:rPr>
              <a:t>Input from family time and in subject lessons</a:t>
            </a:r>
          </a:p>
          <a:p>
            <a:pPr marL="228600" indent="-228600">
              <a:lnSpc>
                <a:spcPts val="1800"/>
              </a:lnSpc>
              <a:buFont typeface=""/>
              <a:buChar char="•"/>
            </a:pPr>
            <a:endParaRPr lang="en-GB" sz="3200" dirty="0">
              <a:latin typeface="Calibri"/>
              <a:ea typeface="Calibri"/>
              <a:cs typeface="Arial"/>
            </a:endParaRPr>
          </a:p>
          <a:p>
            <a:pPr marL="228600" indent="-228600">
              <a:lnSpc>
                <a:spcPts val="1800"/>
              </a:lnSpc>
              <a:buFont typeface=""/>
              <a:buChar char="•"/>
            </a:pPr>
            <a:endParaRPr lang="en-GB" sz="3200" dirty="0">
              <a:latin typeface="Calibri"/>
              <a:ea typeface="Calibri"/>
              <a:cs typeface="Arial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BA731F34-E967-3816-4CAA-23E822A8A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829908"/>
              </p:ext>
            </p:extLst>
          </p:nvPr>
        </p:nvGraphicFramePr>
        <p:xfrm>
          <a:off x="1350303" y="2495813"/>
          <a:ext cx="6616250" cy="274481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02668">
                  <a:extLst>
                    <a:ext uri="{9D8B030D-6E8A-4147-A177-3AD203B41FA5}">
                      <a16:colId xmlns:a16="http://schemas.microsoft.com/office/drawing/2014/main" val="2688281005"/>
                    </a:ext>
                  </a:extLst>
                </a:gridCol>
                <a:gridCol w="4513582">
                  <a:extLst>
                    <a:ext uri="{9D8B030D-6E8A-4147-A177-3AD203B41FA5}">
                      <a16:colId xmlns:a16="http://schemas.microsoft.com/office/drawing/2014/main" val="975467413"/>
                    </a:ext>
                  </a:extLst>
                </a:gridCol>
              </a:tblGrid>
              <a:tr h="294746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 b="1">
                          <a:effectLst/>
                          <a:latin typeface="Calibri"/>
                        </a:rPr>
                        <a:t>Week beginning </a:t>
                      </a:r>
                      <a:r>
                        <a:rPr lang="en-GB" sz="1800">
                          <a:effectLst/>
                          <a:latin typeface="Calibri"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 b="1">
                          <a:effectLst/>
                          <a:latin typeface="Calibri"/>
                        </a:rPr>
                        <a:t>Technique of the Week</a:t>
                      </a:r>
                      <a:r>
                        <a:rPr lang="en-GB" sz="1800">
                          <a:effectLst/>
                          <a:latin typeface="Calibri"/>
                        </a:rPr>
                        <a:t>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9993554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3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rd</a:t>
                      </a:r>
                      <a:r>
                        <a:rPr lang="en-GB" sz="1800">
                          <a:effectLst/>
                          <a:latin typeface="Calibri"/>
                        </a:rPr>
                        <a:t> November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Revision timetable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9464917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10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1800">
                          <a:effectLst/>
                          <a:latin typeface="Calibri"/>
                        </a:rPr>
                        <a:t> November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Flashcards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3276804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17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1800">
                          <a:effectLst/>
                          <a:latin typeface="Calibri"/>
                        </a:rPr>
                        <a:t> November 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Revision lists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8428253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24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1800">
                          <a:effectLst/>
                          <a:latin typeface="Calibri"/>
                        </a:rPr>
                        <a:t> November 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Knowledge organisers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9849636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1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st</a:t>
                      </a:r>
                      <a:r>
                        <a:rPr lang="en-GB" sz="1800">
                          <a:effectLst/>
                          <a:latin typeface="Calibri"/>
                        </a:rPr>
                        <a:t> December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Quizzes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1130688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8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1800">
                          <a:effectLst/>
                          <a:latin typeface="Calibri"/>
                        </a:rPr>
                        <a:t> December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Cornell notetaking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9921199"/>
                  </a:ext>
                </a:extLst>
              </a:tr>
              <a:tr h="35001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>
                          <a:effectLst/>
                          <a:latin typeface="Calibri"/>
                        </a:rPr>
                        <a:t>15</a:t>
                      </a:r>
                      <a:r>
                        <a:rPr lang="en-GB" sz="11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1800">
                          <a:effectLst/>
                          <a:latin typeface="Calibri"/>
                        </a:rPr>
                        <a:t> December </a:t>
                      </a:r>
                      <a:endParaRPr lang="en-GB" sz="18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1800" dirty="0">
                          <a:effectLst/>
                          <a:latin typeface="Calibri"/>
                        </a:rPr>
                        <a:t>Revising with friends and family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6217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329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37DBDF-CD72-1D12-5E18-CD11720787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8C921337-3488-F167-2250-D16D42E036B5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84F9E35-75E2-5591-BDD2-E74B3D0D51E8}"/>
              </a:ext>
            </a:extLst>
          </p:cNvPr>
          <p:cNvSpPr txBox="1"/>
          <p:nvPr/>
        </p:nvSpPr>
        <p:spPr>
          <a:xfrm>
            <a:off x="145172" y="75580"/>
            <a:ext cx="84575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rgbClr val="971B37"/>
                </a:solidFill>
              </a:rPr>
              <a:t>Technique of the Week</a:t>
            </a:r>
            <a:endParaRPr lang="en-US" dirty="0"/>
          </a:p>
        </p:txBody>
      </p:sp>
      <p:graphicFrame>
        <p:nvGraphicFramePr>
          <p:cNvPr id="59" name="Diagram 58">
            <a:extLst>
              <a:ext uri="{FF2B5EF4-FFF2-40B4-BE49-F238E27FC236}">
                <a16:creationId xmlns:a16="http://schemas.microsoft.com/office/drawing/2014/main" id="{C5531F50-C273-7336-62F9-103C3961F77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52450738"/>
              </p:ext>
            </p:extLst>
          </p:nvPr>
        </p:nvGraphicFramePr>
        <p:xfrm>
          <a:off x="316303" y="4315"/>
          <a:ext cx="8511396" cy="63317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76" name="TextBox 1175">
            <a:extLst>
              <a:ext uri="{FF2B5EF4-FFF2-40B4-BE49-F238E27FC236}">
                <a16:creationId xmlns:a16="http://schemas.microsoft.com/office/drawing/2014/main" id="{AF32A1DD-5A94-6112-1B15-F74E535F479F}"/>
              </a:ext>
            </a:extLst>
          </p:cNvPr>
          <p:cNvSpPr txBox="1"/>
          <p:nvPr/>
        </p:nvSpPr>
        <p:spPr>
          <a:xfrm>
            <a:off x="897514" y="4427921"/>
            <a:ext cx="23022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Steps 1-3</a:t>
            </a:r>
            <a:endParaRPr lang="en-GB" dirty="0"/>
          </a:p>
        </p:txBody>
      </p:sp>
      <p:sp>
        <p:nvSpPr>
          <p:cNvPr id="1179" name="TextBox 1178">
            <a:extLst>
              <a:ext uri="{FF2B5EF4-FFF2-40B4-BE49-F238E27FC236}">
                <a16:creationId xmlns:a16="http://schemas.microsoft.com/office/drawing/2014/main" id="{DC404B2B-650F-82A4-4338-F3FB2FDCFFDB}"/>
              </a:ext>
            </a:extLst>
          </p:cNvPr>
          <p:cNvSpPr txBox="1"/>
          <p:nvPr/>
        </p:nvSpPr>
        <p:spPr>
          <a:xfrm>
            <a:off x="4103664" y="4427920"/>
            <a:ext cx="23022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Steps 4-5</a:t>
            </a:r>
            <a:endParaRPr lang="en-GB" dirty="0"/>
          </a:p>
        </p:txBody>
      </p:sp>
      <p:sp>
        <p:nvSpPr>
          <p:cNvPr id="1180" name="TextBox 1179">
            <a:extLst>
              <a:ext uri="{FF2B5EF4-FFF2-40B4-BE49-F238E27FC236}">
                <a16:creationId xmlns:a16="http://schemas.microsoft.com/office/drawing/2014/main" id="{75C581A2-17E4-6C64-A8CC-6C17AEFECAE6}"/>
              </a:ext>
            </a:extLst>
          </p:cNvPr>
          <p:cNvSpPr txBox="1"/>
          <p:nvPr/>
        </p:nvSpPr>
        <p:spPr>
          <a:xfrm>
            <a:off x="7223550" y="4427919"/>
            <a:ext cx="230221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dirty="0">
                <a:ea typeface="Calibri"/>
                <a:cs typeface="Calibri"/>
              </a:rPr>
              <a:t>Steps 6-7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11701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192264-67E4-9F69-B258-A4D011AF0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8E04600-0208-BF1C-6F65-D9888C2687E0}"/>
              </a:ext>
            </a:extLst>
          </p:cNvPr>
          <p:cNvSpPr txBox="1"/>
          <p:nvPr/>
        </p:nvSpPr>
        <p:spPr>
          <a:xfrm>
            <a:off x="0" y="194601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>
                <a:solidFill>
                  <a:srgbClr val="AA9767"/>
                </a:solidFill>
                <a:latin typeface="Century Gothic" panose="020B0502020202020204" pitchFamily="34" charset="0"/>
              </a:rPr>
              <a:t>Technique of the Week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419DCE2-F5E7-859F-3964-7CC220855F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7261411" y="295988"/>
            <a:ext cx="1516829" cy="15259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5C2BF1-5911-9275-9AD2-D6ACD1AEC0E0}"/>
              </a:ext>
            </a:extLst>
          </p:cNvPr>
          <p:cNvSpPr txBox="1"/>
          <p:nvPr/>
        </p:nvSpPr>
        <p:spPr>
          <a:xfrm>
            <a:off x="2701514" y="3343842"/>
            <a:ext cx="3740972" cy="9233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indent="0">
              <a:buNone/>
            </a:pPr>
            <a:r>
              <a:rPr lang="en-GB" sz="5400" b="1">
                <a:solidFill>
                  <a:srgbClr val="971B37"/>
                </a:solidFill>
                <a:latin typeface="Century Gothic"/>
              </a:rPr>
              <a:t>Timetable</a:t>
            </a:r>
            <a:endParaRPr lang="en-GB" sz="5400" b="1">
              <a:solidFill>
                <a:srgbClr val="971B37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229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380" y="1156509"/>
            <a:ext cx="8691770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</a:rPr>
              <a:t>w/c 3rd November: </a:t>
            </a:r>
            <a:r>
              <a:rPr lang="en-GB" sz="3200" b="1" dirty="0">
                <a:solidFill>
                  <a:srgbClr val="971B37"/>
                </a:solidFill>
                <a:latin typeface="Century Gothic"/>
              </a:rPr>
              <a:t>Timetable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Discuss with your shoulder partner: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When have you created a revision timetable before?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Do you remember what to include in a revision timetable?</a:t>
            </a:r>
          </a:p>
          <a:p>
            <a:pPr marL="457200" indent="-457200"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entury Gothic"/>
              </a:rPr>
              <a:t>Then watch </a:t>
            </a:r>
            <a:r>
              <a:rPr lang="en-GB" sz="2400" dirty="0">
                <a:latin typeface="Century Gothic"/>
                <a:hlinkClick r:id="rId2"/>
              </a:rPr>
              <a:t>this video</a:t>
            </a:r>
            <a:r>
              <a:rPr lang="en-GB" sz="2400" dirty="0">
                <a:latin typeface="Century Gothic"/>
              </a:rPr>
              <a:t> to learn how to use the technique.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A464B14-FF43-E76E-24E4-8BB1B424262F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4409" t="13400" r="14985" b="28098"/>
          <a:stretch>
            <a:fillRect/>
          </a:stretch>
        </p:blipFill>
        <p:spPr>
          <a:xfrm>
            <a:off x="6934039" y="1036545"/>
            <a:ext cx="1835702" cy="152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6632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1137234"/>
            <a:ext cx="9036015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</a:rPr>
              <a:t>w/c 3rd November: </a:t>
            </a:r>
            <a:r>
              <a:rPr lang="en-GB" sz="3200" b="1" dirty="0">
                <a:solidFill>
                  <a:srgbClr val="971B37"/>
                </a:solidFill>
                <a:latin typeface="Century Gothic"/>
              </a:rPr>
              <a:t>Timetable</a:t>
            </a:r>
            <a:endParaRPr lang="en-US" dirty="0"/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What next?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You will be shown how to apply this technique to your different subjects in lessons after half term.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You should then practice the technique at home.</a:t>
            </a:r>
            <a:endParaRPr lang="en-GB" dirty="0"/>
          </a:p>
          <a:p>
            <a:pPr marL="457200" indent="-457200"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entury Gothic"/>
              </a:rPr>
              <a:t>Want to see the video again? Check out the </a:t>
            </a:r>
            <a:r>
              <a:rPr lang="en-GB" sz="2400" b="1" dirty="0">
                <a:latin typeface="Century Gothic"/>
              </a:rPr>
              <a:t>Revision Hub</a:t>
            </a:r>
            <a:r>
              <a:rPr lang="en-GB" sz="2400" dirty="0">
                <a:latin typeface="Century Gothic"/>
              </a:rPr>
              <a:t>.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F050344-8A79-601F-0D77-702883D9660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409" t="13400" r="14985" b="28098"/>
          <a:stretch>
            <a:fillRect/>
          </a:stretch>
        </p:blipFill>
        <p:spPr>
          <a:xfrm>
            <a:off x="6934039" y="1036545"/>
            <a:ext cx="1835702" cy="1528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610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white weekly planner with black text&#10;&#10;AI-generated content may be incorrect.">
            <a:extLst>
              <a:ext uri="{FF2B5EF4-FFF2-40B4-BE49-F238E27FC236}">
                <a16:creationId xmlns:a16="http://schemas.microsoft.com/office/drawing/2014/main" id="{BF27C681-F2F3-8388-1007-852B934E347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642" b="743"/>
          <a:stretch>
            <a:fillRect/>
          </a:stretch>
        </p:blipFill>
        <p:spPr>
          <a:xfrm>
            <a:off x="2477519" y="465116"/>
            <a:ext cx="6377432" cy="4422114"/>
          </a:xfrm>
          <a:prstGeom prst="rect">
            <a:avLst/>
          </a:prstGeom>
        </p:spPr>
      </p:pic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A0FB93-5850-81BC-D41E-D52EB683B469}"/>
              </a:ext>
            </a:extLst>
          </p:cNvPr>
          <p:cNvSpPr txBox="1">
            <a:spLocks/>
          </p:cNvSpPr>
          <p:nvPr/>
        </p:nvSpPr>
        <p:spPr>
          <a:xfrm>
            <a:off x="272663" y="461498"/>
            <a:ext cx="2206770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>
                <a:latin typeface="Century Gothic"/>
              </a:rPr>
              <a:t>Each family tutor to collect today and hand out tomorrow morning.</a:t>
            </a:r>
          </a:p>
          <a:p>
            <a:pPr marL="0" indent="0">
              <a:buNone/>
            </a:pPr>
            <a:endParaRPr lang="en-GB" sz="2400" dirty="0">
              <a:latin typeface="Century Gothic"/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>
                <a:latin typeface="Century Gothic"/>
                <a:ea typeface="Calibri"/>
                <a:cs typeface="Calibri"/>
              </a:rPr>
              <a:t>Tomorrow's session is slightly different.</a:t>
            </a:r>
          </a:p>
        </p:txBody>
      </p:sp>
    </p:spTree>
    <p:extLst>
      <p:ext uri="{BB962C8B-B14F-4D97-AF65-F5344CB8AC3E}">
        <p14:creationId xmlns:p14="http://schemas.microsoft.com/office/powerpoint/2010/main" val="20612669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1137234"/>
            <a:ext cx="9036015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  <a:ea typeface="Calibri"/>
                <a:cs typeface="Calibri"/>
              </a:rPr>
              <a:t>w/c 3rd November: </a:t>
            </a:r>
            <a:r>
              <a:rPr lang="en-GB" sz="3200" b="1" dirty="0">
                <a:solidFill>
                  <a:srgbClr val="971B37"/>
                </a:solidFill>
                <a:latin typeface="Century Gothic"/>
                <a:ea typeface="Calibri"/>
                <a:cs typeface="Calibri"/>
              </a:rPr>
              <a:t>Timetable</a:t>
            </a:r>
            <a:endParaRPr lang="en-US" dirty="0"/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What does this look like in </a:t>
            </a:r>
            <a:r>
              <a:rPr lang="en-GB" sz="2400" i="1" u="sng" dirty="0">
                <a:latin typeface="Century Gothic"/>
              </a:rPr>
              <a:t>SUBJECT</a:t>
            </a:r>
            <a:r>
              <a:rPr lang="en-GB" sz="2400" u="sng" dirty="0">
                <a:latin typeface="Century Gothic"/>
              </a:rPr>
              <a:t>?</a:t>
            </a:r>
            <a:br>
              <a:rPr lang="en-GB" sz="2400" u="sng" dirty="0">
                <a:latin typeface="Century Gothic" panose="020B0502020202020204" pitchFamily="34" charset="0"/>
              </a:rPr>
            </a:br>
            <a:endParaRPr lang="en-GB" sz="2400" u="sng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Century Gothic"/>
              </a:rPr>
              <a:t>Can you recall how to create a revision timetable?</a:t>
            </a:r>
            <a:br>
              <a:rPr lang="en-GB" sz="2400" dirty="0">
                <a:latin typeface="Century Gothic" panose="020B0502020202020204" pitchFamily="34" charset="0"/>
              </a:rPr>
            </a:br>
            <a:endParaRPr lang="en-GB" sz="240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Century Gothic"/>
              </a:rPr>
              <a:t>Let’s look at how to apply this technique to </a:t>
            </a:r>
            <a:r>
              <a:rPr lang="en-GB" sz="2400" i="1" dirty="0">
                <a:latin typeface="Century Gothic"/>
              </a:rPr>
              <a:t>SUBJECT</a:t>
            </a:r>
            <a:r>
              <a:rPr lang="en-GB" sz="2400" dirty="0">
                <a:latin typeface="Century Gothic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9DCCD6C-88FA-BFEF-E7F9-9565072705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0922" y="1135036"/>
            <a:ext cx="1838325" cy="1533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97959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E14548-41E1-45AC-9D70-3B1DE2E9C4CA}"/>
              </a:ext>
            </a:extLst>
          </p:cNvPr>
          <p:cNvSpPr txBox="1"/>
          <p:nvPr/>
        </p:nvSpPr>
        <p:spPr>
          <a:xfrm>
            <a:off x="0" y="1946015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>
                <a:solidFill>
                  <a:srgbClr val="AA9767"/>
                </a:solidFill>
                <a:latin typeface="Century Gothic" panose="020B0502020202020204" pitchFamily="34" charset="0"/>
              </a:rPr>
              <a:t>Technique of the Week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AE96DF-ECB2-4C12-AA13-FDCB916389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7261411" y="295988"/>
            <a:ext cx="1516829" cy="15259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5D18526-DD47-4154-B7F9-CCC2B1FBD9EA}"/>
              </a:ext>
            </a:extLst>
          </p:cNvPr>
          <p:cNvSpPr txBox="1"/>
          <p:nvPr/>
        </p:nvSpPr>
        <p:spPr>
          <a:xfrm>
            <a:off x="2701514" y="3343842"/>
            <a:ext cx="37409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GB" sz="5400" b="1">
                <a:solidFill>
                  <a:srgbClr val="971B37"/>
                </a:solidFill>
                <a:latin typeface="Century Gothic" panose="020B0502020202020204" pitchFamily="34" charset="0"/>
              </a:rPr>
              <a:t>Flashcards</a:t>
            </a:r>
          </a:p>
        </p:txBody>
      </p:sp>
    </p:spTree>
    <p:extLst>
      <p:ext uri="{BB962C8B-B14F-4D97-AF65-F5344CB8AC3E}">
        <p14:creationId xmlns:p14="http://schemas.microsoft.com/office/powerpoint/2010/main" val="2021366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380" y="1156509"/>
            <a:ext cx="8691770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</a:rPr>
              <a:t>w/c 10th November: </a:t>
            </a:r>
            <a:r>
              <a:rPr lang="en-GB" sz="3200" b="1" dirty="0">
                <a:solidFill>
                  <a:srgbClr val="971B37"/>
                </a:solidFill>
                <a:latin typeface="Century Gothic"/>
              </a:rPr>
              <a:t>Flashcards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Discuss with your shoulder partner: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When have you used flashcards before?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Do you remember how much information you should write on them?</a:t>
            </a:r>
          </a:p>
          <a:p>
            <a:pPr marL="457200" indent="-457200"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entury Gothic"/>
              </a:rPr>
              <a:t>Then watch </a:t>
            </a:r>
            <a:r>
              <a:rPr lang="en-GB" sz="2400" dirty="0">
                <a:latin typeface="Century Gothic"/>
                <a:hlinkClick r:id="rId2"/>
              </a:rPr>
              <a:t>this video</a:t>
            </a:r>
            <a:r>
              <a:rPr lang="en-GB" sz="2400" dirty="0">
                <a:latin typeface="Century Gothic"/>
              </a:rPr>
              <a:t> to learn how to use the technique.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2B3E327-A8E2-4D9A-8B49-7E71001A04D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5472" t="2434" r="15149" b="17369"/>
          <a:stretch/>
        </p:blipFill>
        <p:spPr>
          <a:xfrm>
            <a:off x="7001366" y="1086522"/>
            <a:ext cx="1712327" cy="197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83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Revision at KS3 - Overview</a:t>
            </a:r>
            <a:endParaRPr lang="en-GB" sz="2100" dirty="0">
              <a:solidFill>
                <a:srgbClr val="981A38"/>
              </a:solidFill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0A04292-1B61-438C-A65D-5FADAD884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397343"/>
              </p:ext>
            </p:extLst>
          </p:nvPr>
        </p:nvGraphicFramePr>
        <p:xfrm>
          <a:off x="1523999" y="1397000"/>
          <a:ext cx="6231468" cy="313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5734">
                  <a:extLst>
                    <a:ext uri="{9D8B030D-6E8A-4147-A177-3AD203B41FA5}">
                      <a16:colId xmlns:a16="http://schemas.microsoft.com/office/drawing/2014/main" val="892706077"/>
                    </a:ext>
                  </a:extLst>
                </a:gridCol>
                <a:gridCol w="3115734">
                  <a:extLst>
                    <a:ext uri="{9D8B030D-6E8A-4147-A177-3AD203B41FA5}">
                      <a16:colId xmlns:a16="http://schemas.microsoft.com/office/drawing/2014/main" val="17338084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Half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Half Term Focus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274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307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748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Big Tests (week beginning 12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January)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9729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Revision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936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Big Tests (week beginning 1</a:t>
                      </a:r>
                      <a:r>
                        <a:rPr lang="en-GB" baseline="30000" dirty="0"/>
                        <a:t>st</a:t>
                      </a:r>
                      <a:r>
                        <a:rPr lang="en-GB" dirty="0"/>
                        <a:t> June)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5846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01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3822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1137234"/>
            <a:ext cx="9036015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</a:rPr>
              <a:t>w/c 10th November : </a:t>
            </a:r>
            <a:r>
              <a:rPr lang="en-GB" sz="3200" b="1" dirty="0">
                <a:solidFill>
                  <a:srgbClr val="971B37"/>
                </a:solidFill>
                <a:latin typeface="Century Gothic"/>
              </a:rPr>
              <a:t>Flashcards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What next?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You will be shown how to apply this </a:t>
            </a:r>
            <a:br>
              <a:rPr lang="en-GB" sz="2400" dirty="0">
                <a:latin typeface="Century Gothic" panose="020B0502020202020204" pitchFamily="34" charset="0"/>
              </a:rPr>
            </a:br>
            <a:r>
              <a:rPr lang="en-GB" sz="2400" dirty="0">
                <a:latin typeface="Century Gothic"/>
              </a:rPr>
              <a:t>technique to your different subjects in lessons this week.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entury Gothic"/>
              </a:rPr>
              <a:t>You should then practice the technique at home.</a:t>
            </a:r>
          </a:p>
          <a:p>
            <a:pPr marL="457200" indent="-457200"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dirty="0">
                <a:latin typeface="Century Gothic"/>
              </a:rPr>
              <a:t>Want to see the video again? Check out the </a:t>
            </a:r>
            <a:r>
              <a:rPr lang="en-GB" sz="2400" b="1" dirty="0">
                <a:latin typeface="Century Gothic"/>
              </a:rPr>
              <a:t>Revision Hub</a:t>
            </a:r>
            <a:r>
              <a:rPr lang="en-GB" sz="2400" dirty="0">
                <a:latin typeface="Century Gothic"/>
              </a:rPr>
              <a:t>.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0907C9-BDA9-4204-A54D-673E9865F2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72" t="2434" r="15149" b="17369"/>
          <a:stretch/>
        </p:blipFill>
        <p:spPr>
          <a:xfrm>
            <a:off x="6904547" y="1008138"/>
            <a:ext cx="1712327" cy="197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351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6DBFC-FB3D-4543-9939-6CFE91423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162" y="257549"/>
            <a:ext cx="6944734" cy="624579"/>
          </a:xfrm>
        </p:spPr>
        <p:txBody>
          <a:bodyPr/>
          <a:lstStyle/>
          <a:p>
            <a:r>
              <a:rPr lang="en-GB" b="1">
                <a:latin typeface="Century Gothic" panose="020B0502020202020204" pitchFamily="34" charset="0"/>
              </a:rPr>
              <a:t>Technique of the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B7D78-B72E-4F5C-A720-5A9BEA8CC9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154" y="1137234"/>
            <a:ext cx="9036015" cy="4351338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GB" sz="3200" dirty="0">
                <a:latin typeface="Century Gothic"/>
              </a:rPr>
              <a:t>w/c 10th November : </a:t>
            </a:r>
            <a:r>
              <a:rPr lang="en-GB" sz="3200" b="1" dirty="0">
                <a:solidFill>
                  <a:srgbClr val="971B37"/>
                </a:solidFill>
                <a:latin typeface="Century Gothic"/>
              </a:rPr>
              <a:t>Flashcards</a:t>
            </a: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  <a:p>
            <a:pPr marL="0" indent="0">
              <a:buNone/>
            </a:pPr>
            <a:r>
              <a:rPr lang="en-GB" sz="2400" u="sng" dirty="0">
                <a:latin typeface="Century Gothic"/>
              </a:rPr>
              <a:t>What does this look like in </a:t>
            </a:r>
            <a:r>
              <a:rPr lang="en-GB" sz="2400" i="1" u="sng" dirty="0">
                <a:latin typeface="Century Gothic"/>
              </a:rPr>
              <a:t>SUBJECT</a:t>
            </a:r>
            <a:r>
              <a:rPr lang="en-GB" sz="2400" u="sng" dirty="0">
                <a:latin typeface="Century Gothic"/>
              </a:rPr>
              <a:t>?</a:t>
            </a:r>
            <a:br>
              <a:rPr lang="en-GB" sz="2400" u="sng" dirty="0">
                <a:latin typeface="Century Gothic" panose="020B0502020202020204" pitchFamily="34" charset="0"/>
              </a:rPr>
            </a:br>
            <a:endParaRPr lang="en-GB" sz="2400" u="sng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Century Gothic"/>
              </a:rPr>
              <a:t>Can you recall how to create quality flashcards?</a:t>
            </a:r>
            <a:br>
              <a:rPr lang="en-GB" sz="2400" dirty="0">
                <a:latin typeface="Century Gothic" panose="020B0502020202020204" pitchFamily="34" charset="0"/>
              </a:rPr>
            </a:br>
            <a:endParaRPr lang="en-GB" sz="2400">
              <a:latin typeface="Century Gothic" panose="020B050202020202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GB" sz="2400" dirty="0">
                <a:latin typeface="Century Gothic"/>
              </a:rPr>
              <a:t>Let’s look at how to apply this technique to </a:t>
            </a:r>
            <a:r>
              <a:rPr lang="en-GB" sz="2400" i="1" dirty="0">
                <a:latin typeface="Century Gothic"/>
              </a:rPr>
              <a:t>SUBJECT</a:t>
            </a:r>
            <a:r>
              <a:rPr lang="en-GB" sz="2400" dirty="0">
                <a:latin typeface="Century Gothic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endParaRPr lang="en-GB" sz="240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n-GB" sz="3200" b="1">
              <a:latin typeface="Century Gothic" panose="020B0502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4CF344-7AED-4D0D-A3DC-AA59BAD4EA0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6777317" y="209927"/>
            <a:ext cx="746113" cy="75058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0907C9-BDA9-4204-A54D-673E9865F24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5472" t="2434" r="15149" b="17369"/>
          <a:stretch/>
        </p:blipFill>
        <p:spPr>
          <a:xfrm>
            <a:off x="6904547" y="1008138"/>
            <a:ext cx="1712327" cy="1979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23174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B628B-3D94-811D-BF30-7E9158DC5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4D16560-B36B-A915-FE30-08D1629635BF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A692B630-6FE3-801A-7455-7245AC0FE16F}"/>
              </a:ext>
            </a:extLst>
          </p:cNvPr>
          <p:cNvSpPr txBox="1"/>
          <p:nvPr/>
        </p:nvSpPr>
        <p:spPr>
          <a:xfrm>
            <a:off x="145172" y="75580"/>
            <a:ext cx="84575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rgbClr val="971B37"/>
                </a:solidFill>
              </a:rPr>
              <a:t>Actions and next steps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1B46A0-9E0D-E553-8D84-2342BF4BEF08}"/>
              </a:ext>
            </a:extLst>
          </p:cNvPr>
          <p:cNvSpPr txBox="1"/>
          <p:nvPr/>
        </p:nvSpPr>
        <p:spPr>
          <a:xfrm>
            <a:off x="313548" y="1050158"/>
            <a:ext cx="8382000" cy="34163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GB" dirty="0">
                <a:ea typeface="Calibri"/>
                <a:cs typeface="Calibri"/>
              </a:rPr>
              <a:t>Family Tutors to launch the first Technique of the Week </a:t>
            </a:r>
            <a:r>
              <a:rPr lang="en-GB" b="1" dirty="0">
                <a:ea typeface="Calibri"/>
                <a:cs typeface="Calibri"/>
              </a:rPr>
              <a:t>tomorrow </a:t>
            </a:r>
            <a:r>
              <a:rPr lang="en-GB" dirty="0">
                <a:ea typeface="Calibri"/>
                <a:cs typeface="Calibri"/>
              </a:rPr>
              <a:t>on Revision timetables.</a:t>
            </a:r>
            <a:endParaRPr lang="en-US" dirty="0"/>
          </a:p>
          <a:p>
            <a:pPr marL="285750" indent="-285750">
              <a:buFont typeface="Arial"/>
              <a:buChar char="•"/>
            </a:pPr>
            <a:endParaRPr lang="en-GB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ea typeface="Calibri"/>
                <a:cs typeface="Calibri"/>
              </a:rPr>
              <a:t>Family Tutors to collect a pile of </a:t>
            </a:r>
            <a:r>
              <a:rPr lang="en-GB" b="1" dirty="0">
                <a:ea typeface="Calibri"/>
                <a:cs typeface="Calibri"/>
              </a:rPr>
              <a:t>blank revision timetables</a:t>
            </a:r>
            <a:r>
              <a:rPr lang="en-GB" dirty="0">
                <a:ea typeface="Calibri"/>
                <a:cs typeface="Calibri"/>
              </a:rPr>
              <a:t> to hand out tomorrow.</a:t>
            </a:r>
          </a:p>
          <a:p>
            <a:pPr marL="285750" indent="-285750">
              <a:buFont typeface="Arial"/>
              <a:buChar char="•"/>
            </a:pPr>
            <a:endParaRPr lang="en-GB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b="1" dirty="0">
                <a:ea typeface="Calibri"/>
                <a:cs typeface="Calibri"/>
              </a:rPr>
              <a:t>Teachers to plan in 5-10 minutes</a:t>
            </a:r>
            <a:r>
              <a:rPr lang="en-GB" dirty="0">
                <a:ea typeface="Calibri"/>
                <a:cs typeface="Calibri"/>
              </a:rPr>
              <a:t> during the first week back to explicitly show students how to apply the Technique of the Week to their subject.</a:t>
            </a:r>
          </a:p>
          <a:p>
            <a:pPr marL="285750" indent="-285750">
              <a:buFont typeface="Arial"/>
              <a:buChar char="•"/>
            </a:pPr>
            <a:endParaRPr lang="en-GB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dirty="0">
                <a:ea typeface="Calibri"/>
                <a:cs typeface="Calibri"/>
              </a:rPr>
              <a:t>On Friday 7th November the second Technique is launched in Family Time (Flashcards) and the process repeats.</a:t>
            </a:r>
          </a:p>
          <a:p>
            <a:endParaRPr lang="en-GB" dirty="0">
              <a:ea typeface="Calibri"/>
              <a:cs typeface="Calibri"/>
            </a:endParaRPr>
          </a:p>
          <a:p>
            <a:pPr marL="285750" indent="-285750">
              <a:buFont typeface="Arial"/>
              <a:buChar char="•"/>
            </a:pPr>
            <a:r>
              <a:rPr lang="en-GB" b="1" u="sng" dirty="0">
                <a:ea typeface="Calibri"/>
                <a:cs typeface="Calibri"/>
              </a:rPr>
              <a:t>Staff feedback</a:t>
            </a:r>
            <a:r>
              <a:rPr lang="en-GB" dirty="0">
                <a:ea typeface="Calibri"/>
                <a:cs typeface="Calibri"/>
              </a:rPr>
              <a:t> – please email myself/Kelly/Emma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6E8A24D1-31D5-4D69-A1C1-45F009943E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2119957"/>
              </p:ext>
            </p:extLst>
          </p:nvPr>
        </p:nvGraphicFramePr>
        <p:xfrm>
          <a:off x="2537349" y="4559947"/>
          <a:ext cx="4511521" cy="20396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433778">
                  <a:extLst>
                    <a:ext uri="{9D8B030D-6E8A-4147-A177-3AD203B41FA5}">
                      <a16:colId xmlns:a16="http://schemas.microsoft.com/office/drawing/2014/main" val="818223598"/>
                    </a:ext>
                  </a:extLst>
                </a:gridCol>
                <a:gridCol w="3077743">
                  <a:extLst>
                    <a:ext uri="{9D8B030D-6E8A-4147-A177-3AD203B41FA5}">
                      <a16:colId xmlns:a16="http://schemas.microsoft.com/office/drawing/2014/main" val="3928165300"/>
                    </a:ext>
                  </a:extLst>
                </a:gridCol>
              </a:tblGrid>
              <a:tr h="172175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b="1">
                          <a:effectLst/>
                          <a:latin typeface="Calibri"/>
                        </a:rPr>
                        <a:t>Week beginning </a:t>
                      </a:r>
                      <a:r>
                        <a:rPr lang="en-GB" sz="900">
                          <a:effectLst/>
                          <a:latin typeface="Calibri"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b="1">
                          <a:effectLst/>
                          <a:latin typeface="Calibri"/>
                        </a:rPr>
                        <a:t>Technique of the Week</a:t>
                      </a:r>
                      <a:r>
                        <a:rPr lang="en-GB" sz="900">
                          <a:effectLst/>
                          <a:latin typeface="Calibri"/>
                        </a:rPr>
                        <a:t>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130396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3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rd</a:t>
                      </a:r>
                      <a:r>
                        <a:rPr lang="en-GB" sz="900">
                          <a:effectLst/>
                          <a:latin typeface="Calibri"/>
                        </a:rPr>
                        <a:t> November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Revision timetable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705933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10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900">
                          <a:effectLst/>
                          <a:latin typeface="Calibri"/>
                        </a:rPr>
                        <a:t> November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Flashcards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5465950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17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900">
                          <a:effectLst/>
                          <a:latin typeface="Calibri"/>
                        </a:rPr>
                        <a:t> November 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dirty="0">
                          <a:effectLst/>
                          <a:latin typeface="Calibri"/>
                        </a:rPr>
                        <a:t>Revision lists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869575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24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900">
                          <a:effectLst/>
                          <a:latin typeface="Calibri"/>
                        </a:rPr>
                        <a:t> November 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Knowledge organisers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7279792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1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st</a:t>
                      </a:r>
                      <a:r>
                        <a:rPr lang="en-GB" sz="900">
                          <a:effectLst/>
                          <a:latin typeface="Calibri"/>
                        </a:rPr>
                        <a:t> December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Quizzes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8235379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8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900">
                          <a:effectLst/>
                          <a:latin typeface="Calibri"/>
                        </a:rPr>
                        <a:t> December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Cornell notetaking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503469"/>
                  </a:ext>
                </a:extLst>
              </a:tr>
              <a:tr h="20445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>
                          <a:effectLst/>
                          <a:latin typeface="Calibri"/>
                        </a:rPr>
                        <a:t>15</a:t>
                      </a:r>
                      <a:r>
                        <a:rPr lang="en-GB" sz="900" baseline="30000">
                          <a:effectLst/>
                          <a:latin typeface="Calibri"/>
                        </a:rPr>
                        <a:t>th</a:t>
                      </a:r>
                      <a:r>
                        <a:rPr lang="en-GB" sz="900">
                          <a:effectLst/>
                          <a:latin typeface="Calibri"/>
                        </a:rPr>
                        <a:t> December </a:t>
                      </a:r>
                      <a:endParaRPr lang="en-GB" sz="900" dirty="0">
                        <a:effectLst/>
                        <a:latin typeface="Calibri"/>
                      </a:endParaRP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0" fontAlgn="base">
                        <a:lnSpc>
                          <a:spcPts val="1350"/>
                        </a:lnSpc>
                        <a:buNone/>
                      </a:pPr>
                      <a:r>
                        <a:rPr lang="en-GB" sz="900" dirty="0">
                          <a:effectLst/>
                          <a:latin typeface="Calibri"/>
                        </a:rPr>
                        <a:t>Revising with friends and family </a:t>
                      </a:r>
                    </a:p>
                  </a:txBody>
                  <a:tcPr marL="66675" marR="66675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199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5055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Revision Programme Overview</a:t>
            </a:r>
            <a:endParaRPr lang="en-GB" sz="2100" dirty="0">
              <a:solidFill>
                <a:srgbClr val="981A38"/>
              </a:solidFill>
            </a:endParaRPr>
          </a:p>
        </p:txBody>
      </p:sp>
      <p:graphicFrame>
        <p:nvGraphicFramePr>
          <p:cNvPr id="3" name="Table 4">
            <a:extLst>
              <a:ext uri="{FF2B5EF4-FFF2-40B4-BE49-F238E27FC236}">
                <a16:creationId xmlns:a16="http://schemas.microsoft.com/office/drawing/2014/main" id="{60A04292-1B61-438C-A65D-5FADAD8842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1108432"/>
              </p:ext>
            </p:extLst>
          </p:nvPr>
        </p:nvGraphicFramePr>
        <p:xfrm>
          <a:off x="976543" y="607733"/>
          <a:ext cx="7897040" cy="59055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260">
                  <a:extLst>
                    <a:ext uri="{9D8B030D-6E8A-4147-A177-3AD203B41FA5}">
                      <a16:colId xmlns:a16="http://schemas.microsoft.com/office/drawing/2014/main" val="892706077"/>
                    </a:ext>
                  </a:extLst>
                </a:gridCol>
                <a:gridCol w="1974260">
                  <a:extLst>
                    <a:ext uri="{9D8B030D-6E8A-4147-A177-3AD203B41FA5}">
                      <a16:colId xmlns:a16="http://schemas.microsoft.com/office/drawing/2014/main" val="1733808497"/>
                    </a:ext>
                  </a:extLst>
                </a:gridCol>
                <a:gridCol w="1974260">
                  <a:extLst>
                    <a:ext uri="{9D8B030D-6E8A-4147-A177-3AD203B41FA5}">
                      <a16:colId xmlns:a16="http://schemas.microsoft.com/office/drawing/2014/main" val="2857134274"/>
                    </a:ext>
                  </a:extLst>
                </a:gridCol>
                <a:gridCol w="1974260">
                  <a:extLst>
                    <a:ext uri="{9D8B030D-6E8A-4147-A177-3AD203B41FA5}">
                      <a16:colId xmlns:a16="http://schemas.microsoft.com/office/drawing/2014/main" val="1852858420"/>
                    </a:ext>
                  </a:extLst>
                </a:gridCol>
              </a:tblGrid>
              <a:tr h="392466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Half Term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KS3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Y10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rgbClr val="94242C"/>
                          </a:solidFill>
                        </a:rPr>
                        <a:t>Y11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274245"/>
                  </a:ext>
                </a:extLst>
              </a:tr>
              <a:tr h="39246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30714"/>
                  </a:ext>
                </a:extLst>
              </a:tr>
              <a:tr h="39246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General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Begin the technique of the week. </a:t>
                      </a:r>
                    </a:p>
                    <a:p>
                      <a:pPr algn="ctr"/>
                      <a:r>
                        <a:rPr lang="en-GB" dirty="0"/>
                        <a:t>Big Tests.</a:t>
                      </a:r>
                    </a:p>
                    <a:p>
                      <a:pPr algn="ctr"/>
                      <a:r>
                        <a:rPr lang="en-GB" dirty="0"/>
                        <a:t>Then self reflection of their revision.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Mocks. Then self reflection of their revision.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748442"/>
                  </a:ext>
                </a:extLst>
              </a:tr>
              <a:tr h="677405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Subject specific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General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3972991"/>
                  </a:ext>
                </a:extLst>
              </a:tr>
              <a:tr h="39246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General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General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Subject specific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5936156"/>
                  </a:ext>
                </a:extLst>
              </a:tr>
              <a:tr h="64179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Subject specific technique of the week.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4584623"/>
                  </a:ext>
                </a:extLst>
              </a:tr>
              <a:tr h="39246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Self reflection of their revision.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0128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47308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we did in 2024 - 2025</a:t>
            </a:r>
            <a:endParaRPr lang="en-GB" sz="2100" dirty="0">
              <a:solidFill>
                <a:srgbClr val="981A3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E1D631-18AC-4EBA-A40D-18506EEBA216}"/>
              </a:ext>
            </a:extLst>
          </p:cNvPr>
          <p:cNvSpPr txBox="1"/>
          <p:nvPr/>
        </p:nvSpPr>
        <p:spPr>
          <a:xfrm>
            <a:off x="1151467" y="1182151"/>
            <a:ext cx="6375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Clear communication to parents (half a term in advance) to inform them of The Big Tests and share strategies to support their child to revise.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Shared revision lists to pupils and parents.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Shared some extra revision materials for </a:t>
            </a:r>
            <a:r>
              <a:rPr lang="en-GB"/>
              <a:t>some subjects.</a:t>
            </a: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Consistent approach on Teams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Created the revision hub.</a:t>
            </a:r>
          </a:p>
        </p:txBody>
      </p:sp>
    </p:spTree>
    <p:extLst>
      <p:ext uri="{BB962C8B-B14F-4D97-AF65-F5344CB8AC3E}">
        <p14:creationId xmlns:p14="http://schemas.microsoft.com/office/powerpoint/2010/main" val="3754033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Pupil and Parent Voice</a:t>
            </a:r>
            <a:endParaRPr lang="en-GB" sz="2100" dirty="0">
              <a:solidFill>
                <a:srgbClr val="981A3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0CB66-9292-43FD-B395-B78D3D5F7E0D}"/>
              </a:ext>
            </a:extLst>
          </p:cNvPr>
          <p:cNvSpPr txBox="1"/>
          <p:nvPr/>
        </p:nvSpPr>
        <p:spPr>
          <a:xfrm>
            <a:off x="794045" y="697037"/>
            <a:ext cx="7430187" cy="5886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Revision Resources (Format &amp; Access)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Strong demand for paper-based resources (not QR codes/online only).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consistency across subjects – some subjects thorough (English, RE, History, Computing), others weak (Spanish, Science).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Add knowledge organisers, worked examples, practice questions.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Materials must be SEND-friendly and accessible for all (including families without printers/internet).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Timing &amp; Organisation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Revision packs should be given earlier (not just before half term).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Exams ideally held second week back after holidays, not first.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Spread exams over more days to avoid multiple in one day.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Avoid changes to teachers/sets/forms close to tests.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In-School Revision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revision lessons in class and opportunities after school.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Dedicated library/revision clubs for quiet supervised study.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Incorporate mock questions &amp; exam technique practice into lessons.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“Little and often” revision in class to prevent overwhelm.</a:t>
            </a:r>
            <a:endParaRPr lang="en-GB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900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Pupil and Parent Voice</a:t>
            </a:r>
            <a:endParaRPr lang="en-GB" sz="2100" dirty="0">
              <a:solidFill>
                <a:srgbClr val="981A38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400CB66-9292-43FD-B395-B78D3D5F7E0D}"/>
              </a:ext>
            </a:extLst>
          </p:cNvPr>
          <p:cNvSpPr txBox="1"/>
          <p:nvPr/>
        </p:nvSpPr>
        <p:spPr>
          <a:xfrm>
            <a:off x="794045" y="697037"/>
            <a:ext cx="8079538" cy="58866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Practice &amp; Feedback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past papers, sample questions, step-by-step solutions.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individual feedback highlighting learning gaps.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 exam papers &amp; mark schemes with parents to support at home.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Mini-tests/quizzes throughout the year to track progress.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Support for Pupils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Teach pupils how to revise effectively (strategies, timetables).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Extra targeted help for those struggling in core subjects (Maths, Science, Spanish).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SEND pupils need adjustments and tailored support (quiet spaces, simplified guides).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engaging/fun revision methods to boost motivation.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Support for Parents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Clearer communication on what resources children have and how to use them.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 revision timetables &amp; topics tested.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parents guidance/training on supporting revision at home.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6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regular progress updates so parents know where their child needs help.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6000"/>
              </a:lnSpc>
              <a:spcAft>
                <a:spcPts val="800"/>
              </a:spcAft>
            </a:pPr>
            <a:r>
              <a:rPr lang="en-GB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72381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863269A-ACC4-4231-AB26-21A1B94A1E8B}"/>
              </a:ext>
            </a:extLst>
          </p:cNvPr>
          <p:cNvCxnSpPr/>
          <p:nvPr/>
        </p:nvCxnSpPr>
        <p:spPr>
          <a:xfrm>
            <a:off x="189435" y="616611"/>
            <a:ext cx="863940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8EB51C6-6816-41CE-A6BC-E1B679C25598}"/>
              </a:ext>
            </a:extLst>
          </p:cNvPr>
          <p:cNvSpPr txBox="1"/>
          <p:nvPr/>
        </p:nvSpPr>
        <p:spPr>
          <a:xfrm>
            <a:off x="144695" y="51072"/>
            <a:ext cx="8728888" cy="11310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  <a:p>
            <a:endParaRPr lang="en-GB" sz="135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D04F654-77B8-4CD8-A1A8-110CDE7F4CF0}"/>
              </a:ext>
            </a:extLst>
          </p:cNvPr>
          <p:cNvSpPr txBox="1"/>
          <p:nvPr/>
        </p:nvSpPr>
        <p:spPr>
          <a:xfrm>
            <a:off x="342901" y="120688"/>
            <a:ext cx="573612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100" b="1" dirty="0">
                <a:solidFill>
                  <a:srgbClr val="981A38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Moving forward</a:t>
            </a:r>
            <a:endParaRPr lang="en-GB" sz="2100" dirty="0">
              <a:solidFill>
                <a:srgbClr val="981A38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8E1D631-18AC-4EBA-A40D-18506EEBA216}"/>
              </a:ext>
            </a:extLst>
          </p:cNvPr>
          <p:cNvSpPr txBox="1"/>
          <p:nvPr/>
        </p:nvSpPr>
        <p:spPr>
          <a:xfrm>
            <a:off x="1151467" y="1182151"/>
            <a:ext cx="568113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Communication to parents (with notice) to inform them of The Big Tests and share strategies to support their child to revise will continue.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Moved January Big tests to second week back.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Shared revision lists to pupils and parents.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Improve the quality of the resources.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Consistent approach in all subjects. Our revision hub now contains for each subject: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Revision list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Knowledge Organiser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Activates to complete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dirty="0"/>
              <a:t>Support on how to revise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Greater support in teaching pupils (and parents) how to revise.</a:t>
            </a:r>
          </a:p>
        </p:txBody>
      </p:sp>
    </p:spTree>
    <p:extLst>
      <p:ext uri="{BB962C8B-B14F-4D97-AF65-F5344CB8AC3E}">
        <p14:creationId xmlns:p14="http://schemas.microsoft.com/office/powerpoint/2010/main" val="3963477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AE14548-41E1-45AC-9D70-3B1DE2E9C4CA}"/>
              </a:ext>
            </a:extLst>
          </p:cNvPr>
          <p:cNvSpPr txBox="1"/>
          <p:nvPr/>
        </p:nvSpPr>
        <p:spPr>
          <a:xfrm>
            <a:off x="0" y="2334204"/>
            <a:ext cx="9144000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800" b="1" dirty="0">
                <a:solidFill>
                  <a:srgbClr val="AA9767"/>
                </a:solidFill>
                <a:latin typeface="Calibri"/>
                <a:ea typeface="Calibri"/>
                <a:cs typeface="Calibri"/>
              </a:rPr>
              <a:t>Improving independent revision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AE96DF-ECB2-4C12-AA13-FDCB916389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9825" t="2282" r="9502" b="16561"/>
          <a:stretch/>
        </p:blipFill>
        <p:spPr>
          <a:xfrm>
            <a:off x="7261411" y="295988"/>
            <a:ext cx="1516829" cy="1525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5575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0A079B-4762-922B-C2F4-36AF24E02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74C3CC9-E321-193A-82E2-FEEDD510970E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3354BCD2-378D-B1A4-8433-588781274C55}"/>
              </a:ext>
            </a:extLst>
          </p:cNvPr>
          <p:cNvSpPr txBox="1"/>
          <p:nvPr/>
        </p:nvSpPr>
        <p:spPr>
          <a:xfrm>
            <a:off x="145172" y="75580"/>
            <a:ext cx="84575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rgbClr val="971B37"/>
                </a:solidFill>
              </a:rPr>
              <a:t>Building on previous success</a:t>
            </a:r>
            <a:endParaRPr lang="en-GB" sz="3200" b="1" dirty="0">
              <a:solidFill>
                <a:srgbClr val="971B37"/>
              </a:solidFill>
              <a:ea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214BAB0-7FF6-DA40-6F08-E47E971C8812}"/>
              </a:ext>
            </a:extLst>
          </p:cNvPr>
          <p:cNvSpPr txBox="1"/>
          <p:nvPr/>
        </p:nvSpPr>
        <p:spPr>
          <a:xfrm>
            <a:off x="511834" y="1130060"/>
            <a:ext cx="8307237" cy="243143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ts val="1800"/>
              </a:lnSpc>
              <a:buFont typeface=""/>
              <a:buChar char="•"/>
            </a:pPr>
            <a:r>
              <a:rPr lang="en-GB" sz="3200" dirty="0">
                <a:latin typeface="Calibri"/>
                <a:ea typeface="Calibri"/>
                <a:cs typeface="Arial"/>
              </a:rPr>
              <a:t>Revision Hub</a:t>
            </a:r>
            <a:br>
              <a:rPr lang="en-GB" sz="3200" dirty="0">
                <a:latin typeface="Calibri"/>
                <a:ea typeface="Calibri"/>
                <a:cs typeface="Arial"/>
              </a:rPr>
            </a:br>
            <a:br>
              <a:rPr lang="en-GB" sz="3200" dirty="0">
                <a:latin typeface="Calibri"/>
                <a:ea typeface="Calibri"/>
                <a:cs typeface="Arial"/>
              </a:rPr>
            </a:br>
            <a:br>
              <a:rPr lang="en-GB" sz="3200" dirty="0">
                <a:latin typeface="+mn-ea"/>
                <a:cs typeface="Arial"/>
              </a:rPr>
            </a:br>
            <a:r>
              <a:rPr lang="en-GB" sz="3200" dirty="0">
                <a:latin typeface="Calibri"/>
                <a:ea typeface="Calibri"/>
                <a:cs typeface="Arial"/>
              </a:rPr>
              <a:t>​</a:t>
            </a:r>
            <a:endParaRPr lang="en-GB" dirty="0">
              <a:ea typeface="Calibri"/>
              <a:cs typeface="Calibri"/>
            </a:endParaRPr>
          </a:p>
          <a:p>
            <a:pPr marL="228600" indent="-228600">
              <a:lnSpc>
                <a:spcPts val="1800"/>
              </a:lnSpc>
              <a:buFont typeface=""/>
              <a:buChar char="•"/>
            </a:pPr>
            <a:r>
              <a:rPr lang="en-GB" sz="3200" dirty="0">
                <a:latin typeface="Calibri"/>
                <a:ea typeface="Calibri"/>
                <a:cs typeface="Arial"/>
              </a:rPr>
              <a:t>Revision resources available to pupils​</a:t>
            </a:r>
            <a:br>
              <a:rPr lang="en-GB" sz="3200" dirty="0">
                <a:latin typeface="Calibri"/>
                <a:ea typeface="Calibri"/>
                <a:cs typeface="Arial"/>
              </a:rPr>
            </a:br>
            <a:br>
              <a:rPr lang="en-GB" sz="3200" dirty="0">
                <a:latin typeface="Calibri"/>
                <a:cs typeface="Arial"/>
              </a:rPr>
            </a:br>
            <a:br>
              <a:rPr lang="en-GB" sz="3200" dirty="0">
                <a:latin typeface="+mn-ea"/>
                <a:cs typeface="Arial"/>
              </a:rPr>
            </a:br>
            <a:r>
              <a:rPr lang="en-GB" sz="3200" dirty="0">
                <a:latin typeface="Calibri"/>
                <a:ea typeface="Calibri"/>
                <a:cs typeface="Arial"/>
              </a:rPr>
              <a:t>​</a:t>
            </a:r>
          </a:p>
          <a:p>
            <a:pPr marL="228600" indent="-228600">
              <a:buFont typeface=""/>
              <a:buChar char="•"/>
            </a:pPr>
            <a:r>
              <a:rPr lang="en-GB" sz="3200" dirty="0">
                <a:latin typeface="Calibri"/>
                <a:ea typeface="Calibri"/>
                <a:cs typeface="Arial"/>
              </a:rPr>
              <a:t>Introduction of revision strategies last year</a:t>
            </a:r>
          </a:p>
        </p:txBody>
      </p:sp>
    </p:spTree>
    <p:extLst>
      <p:ext uri="{BB962C8B-B14F-4D97-AF65-F5344CB8AC3E}">
        <p14:creationId xmlns:p14="http://schemas.microsoft.com/office/powerpoint/2010/main" val="2701340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FC09E-4CD8-EC15-C3CE-816CA2F0F1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ACA0DD3-1DD3-A530-407F-AB96DDEBB212}"/>
              </a:ext>
            </a:extLst>
          </p:cNvPr>
          <p:cNvCxnSpPr>
            <a:cxnSpLocks/>
          </p:cNvCxnSpPr>
          <p:nvPr/>
        </p:nvCxnSpPr>
        <p:spPr>
          <a:xfrm>
            <a:off x="312233" y="758283"/>
            <a:ext cx="8502158" cy="0"/>
          </a:xfrm>
          <a:prstGeom prst="line">
            <a:avLst/>
          </a:prstGeom>
          <a:ln>
            <a:solidFill>
              <a:srgbClr val="AA976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57D78362-92E5-E6F1-4452-6293A4BD100B}"/>
              </a:ext>
            </a:extLst>
          </p:cNvPr>
          <p:cNvSpPr txBox="1"/>
          <p:nvPr/>
        </p:nvSpPr>
        <p:spPr>
          <a:xfrm>
            <a:off x="145172" y="75580"/>
            <a:ext cx="8457553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3200" b="1" dirty="0">
                <a:solidFill>
                  <a:srgbClr val="971B37"/>
                </a:solidFill>
              </a:rPr>
              <a:t>Aims of Technique of the Week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357EB7-DF99-0B8E-3D53-5A523014D5E4}"/>
              </a:ext>
            </a:extLst>
          </p:cNvPr>
          <p:cNvSpPr txBox="1">
            <a:spLocks/>
          </p:cNvSpPr>
          <p:nvPr/>
        </p:nvSpPr>
        <p:spPr>
          <a:xfrm>
            <a:off x="427367" y="833587"/>
            <a:ext cx="8389907" cy="4351338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Char char="•"/>
            </a:pPr>
            <a:r>
              <a:rPr lang="en-GB" sz="2800" dirty="0">
                <a:latin typeface="Calibri"/>
                <a:ea typeface="Calibri"/>
                <a:cs typeface="Calibri"/>
              </a:rPr>
              <a:t>To explicitly teach pupils how to revise</a:t>
            </a:r>
            <a:br>
              <a:rPr lang="en-GB" sz="2800" dirty="0">
                <a:latin typeface="Calibri"/>
                <a:ea typeface="Calibri"/>
                <a:cs typeface="Calibri"/>
              </a:rPr>
            </a:br>
            <a:endParaRPr lang="en-GB" sz="2800" dirty="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GB" sz="2800" dirty="0">
                <a:latin typeface="Calibri"/>
                <a:ea typeface="Calibri"/>
                <a:cs typeface="Calibri"/>
              </a:rPr>
              <a:t>To provide whole-school and subject-level support on how to revise</a:t>
            </a:r>
            <a:br>
              <a:rPr lang="en-GB" sz="2800" dirty="0">
                <a:latin typeface="Calibri"/>
                <a:ea typeface="Calibri"/>
                <a:cs typeface="Calibri"/>
              </a:rPr>
            </a:br>
            <a:endParaRPr lang="en-GB" sz="2800" dirty="0">
              <a:latin typeface="Calibri"/>
              <a:ea typeface="Calibri"/>
              <a:cs typeface="Calibri"/>
            </a:endParaRPr>
          </a:p>
          <a:p>
            <a:pPr marL="342900" indent="-342900" algn="l">
              <a:buChar char="•"/>
            </a:pPr>
            <a:r>
              <a:rPr lang="en-GB" sz="2800" dirty="0">
                <a:latin typeface="Calibri"/>
                <a:ea typeface="Calibri"/>
                <a:cs typeface="Calibri"/>
              </a:rPr>
              <a:t>Pupils feel better prepared and demonstrate improved attainment and progress in the Big Tests</a:t>
            </a:r>
          </a:p>
          <a:p>
            <a:pPr marL="342900" indent="-342900" algn="l">
              <a:buChar char="•"/>
            </a:pPr>
            <a:endParaRPr lang="en-GB" sz="2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06789994"/>
      </p:ext>
    </p:extLst>
  </p:cSld>
  <p:clrMapOvr>
    <a:masterClrMapping/>
  </p:clrMapOvr>
</p:sld>
</file>

<file path=ppt/theme/theme1.xml><?xml version="1.0" encoding="utf-8"?>
<a:theme xmlns:a="http://schemas.openxmlformats.org/drawingml/2006/main" name="The Barlow 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e Barlow 3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2136</TotalTime>
  <Words>1263</Words>
  <Application>Microsoft Office PowerPoint</Application>
  <PresentationFormat>On-screen Show (4:3)</PresentationFormat>
  <Paragraphs>228</Paragraphs>
  <Slides>23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Calibri Light</vt:lpstr>
      <vt:lpstr>Century Gothic</vt:lpstr>
      <vt:lpstr>Symbol</vt:lpstr>
      <vt:lpstr>The Barlow 2</vt:lpstr>
      <vt:lpstr>The Barlow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Technique of the Week</vt:lpstr>
      <vt:lpstr>Technique of the Week</vt:lpstr>
      <vt:lpstr>PowerPoint Presentation</vt:lpstr>
      <vt:lpstr>Technique of the Week</vt:lpstr>
      <vt:lpstr>PowerPoint Presentation</vt:lpstr>
      <vt:lpstr>Technique of the Week</vt:lpstr>
      <vt:lpstr>Technique of the Week</vt:lpstr>
      <vt:lpstr>Technique of the Week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Cooke</dc:creator>
  <cp:lastModifiedBy>J Cowell</cp:lastModifiedBy>
  <cp:revision>150</cp:revision>
  <cp:lastPrinted>2024-10-18T09:09:55Z</cp:lastPrinted>
  <dcterms:created xsi:type="dcterms:W3CDTF">2024-01-12T11:24:58Z</dcterms:created>
  <dcterms:modified xsi:type="dcterms:W3CDTF">2025-11-21T15:07:37Z</dcterms:modified>
</cp:coreProperties>
</file>