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6858000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7E991-E297-4DB9-9D7F-3D1A2AFD9E16}" v="23" dt="2024-09-26T20:48:10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1546-1FC2-4CB9-9DF9-E0073D5DEAA7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1143000"/>
            <a:ext cx="1730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489B0-D301-4F28-97E6-FD56234CF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0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63813" y="1143000"/>
            <a:ext cx="17303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541" indent="-414823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293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010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728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445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162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7879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597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09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75E980-EC14-4530-9A05-2CC370F24BEF}" type="slidenum">
              <a: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09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47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003106"/>
            <a:ext cx="5829300" cy="426120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28637"/>
            <a:ext cx="5143500" cy="29550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9AFEB-37FA-430C-9994-82C802A49526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51E4D-C462-460E-AF3B-F1AE0893E9A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53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01B2A-C51A-492E-A2C5-49601B97E846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1884C-F9B9-4C9F-ADA9-CA5A25186AF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212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51647"/>
            <a:ext cx="1478756" cy="103725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51647"/>
            <a:ext cx="4350544" cy="103725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929D4-DE73-4527-B243-35F454742C3E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A6342-333D-47EC-879E-8D4DE1C9CED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327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FB993-D04A-483F-8C93-FF02181A99CE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6CED7-45EB-4F8B-9FEC-C114A006934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866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51410"/>
            <a:ext cx="5915025" cy="509134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90919"/>
            <a:ext cx="5915025" cy="267741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D8193-DD11-4FF3-A7DC-6673B3978C70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3E26F-FBCE-403D-92D7-E7CB0F147A4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9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58233"/>
            <a:ext cx="2914650" cy="7765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58233"/>
            <a:ext cx="2914650" cy="7765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E08E8-304F-45D1-B4EB-FD2CCE3F64C3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29CCB-7188-4756-AC36-13916F59C51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23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51649"/>
            <a:ext cx="5915025" cy="2365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000409"/>
            <a:ext cx="2901255" cy="147045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70863"/>
            <a:ext cx="2901255" cy="6575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000409"/>
            <a:ext cx="2915543" cy="147045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70863"/>
            <a:ext cx="2915543" cy="65759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A86A5-9268-4DEA-B1CA-6754B7A2FFCC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EC80A-2668-4121-95B0-04E4058C230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89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ADC25-882D-4C4E-9481-8C92F1177052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F8FF2-1AF6-44E3-A9DD-D7CECBB836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71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2C34B-04B3-4619-98E4-66517C91066D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B0A6E-4CF8-453D-B8AB-1DD4DECFEC0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11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5975"/>
            <a:ext cx="2211884" cy="2855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62282"/>
            <a:ext cx="3471863" cy="86980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71887"/>
            <a:ext cx="2211884" cy="68026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C8424-CBFD-4382-B2CC-7C273E6796D2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8759-298B-4940-91BF-131EFC88DD4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30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5975"/>
            <a:ext cx="2211884" cy="2855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62282"/>
            <a:ext cx="3471863" cy="86980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71887"/>
            <a:ext cx="2211884" cy="68026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0D856-3719-404D-B9A4-188AF8C44624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D0848-ADEC-4A1B-BCB8-4EC5EB9C292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51649"/>
            <a:ext cx="5915025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58233"/>
            <a:ext cx="5915025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44322"/>
            <a:ext cx="1543050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 smtClean="0"/>
              <a:pPr>
                <a:defRPr/>
              </a:pPr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44322"/>
            <a:ext cx="2314575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44322"/>
            <a:ext cx="1543050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67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55" Type="http://schemas.openxmlformats.org/officeDocument/2006/relationships/image" Target="../media/image52.png"/><Relationship Id="rId63" Type="http://schemas.openxmlformats.org/officeDocument/2006/relationships/image" Target="../media/image6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9" Type="http://schemas.openxmlformats.org/officeDocument/2006/relationships/image" Target="../media/image26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3" Type="http://schemas.openxmlformats.org/officeDocument/2006/relationships/image" Target="../media/image50.png"/><Relationship Id="rId58" Type="http://schemas.openxmlformats.org/officeDocument/2006/relationships/image" Target="../media/image55.png"/><Relationship Id="rId5" Type="http://schemas.openxmlformats.org/officeDocument/2006/relationships/image" Target="../media/image3.png"/><Relationship Id="rId61" Type="http://schemas.openxmlformats.org/officeDocument/2006/relationships/image" Target="../media/image58.png"/><Relationship Id="rId19" Type="http://schemas.openxmlformats.org/officeDocument/2006/relationships/image" Target="../media/image16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56" Type="http://schemas.openxmlformats.org/officeDocument/2006/relationships/image" Target="../media/image53.png"/><Relationship Id="rId64" Type="http://schemas.openxmlformats.org/officeDocument/2006/relationships/image" Target="../media/image61.png"/><Relationship Id="rId8" Type="http://schemas.openxmlformats.org/officeDocument/2006/relationships/image" Target="../media/image6.jpeg"/><Relationship Id="rId51" Type="http://schemas.openxmlformats.org/officeDocument/2006/relationships/image" Target="../media/image48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image" Target="../media/image56.png"/><Relationship Id="rId20" Type="http://schemas.openxmlformats.org/officeDocument/2006/relationships/image" Target="../media/image17.png"/><Relationship Id="rId41" Type="http://schemas.openxmlformats.org/officeDocument/2006/relationships/image" Target="../media/image38.png"/><Relationship Id="rId54" Type="http://schemas.openxmlformats.org/officeDocument/2006/relationships/image" Target="../media/image51.png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57" Type="http://schemas.openxmlformats.org/officeDocument/2006/relationships/image" Target="../media/image54.jpeg"/><Relationship Id="rId10" Type="http://schemas.openxmlformats.org/officeDocument/2006/relationships/image" Target="../media/image8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52" Type="http://schemas.openxmlformats.org/officeDocument/2006/relationships/image" Target="../media/image49.png"/><Relationship Id="rId6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Rectangle 526">
            <a:extLst>
              <a:ext uri="{FF2B5EF4-FFF2-40B4-BE49-F238E27FC236}">
                <a16:creationId xmlns:a16="http://schemas.microsoft.com/office/drawing/2014/main" id="{34D7B1B0-72BE-43CD-AB64-FD5CA472A2C3}"/>
              </a:ext>
            </a:extLst>
          </p:cNvPr>
          <p:cNvSpPr/>
          <p:nvPr/>
        </p:nvSpPr>
        <p:spPr>
          <a:xfrm>
            <a:off x="64533" y="57150"/>
            <a:ext cx="6793467" cy="121348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sp>
        <p:nvSpPr>
          <p:cNvPr id="50" name="TextBox 259">
            <a:extLst>
              <a:ext uri="{FF2B5EF4-FFF2-40B4-BE49-F238E27FC236}">
                <a16:creationId xmlns:a16="http://schemas.microsoft.com/office/drawing/2014/main" id="{ACF1C6D4-FB83-0F5F-8236-A46EE82B5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448" y="3328734"/>
            <a:ext cx="406194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Local </a:t>
            </a:r>
            <a:r>
              <a:rPr lang="en-US" altLang="en-US" sz="449" dirty="0" err="1">
                <a:solidFill>
                  <a:prstClr val="black"/>
                </a:solidFill>
                <a:latin typeface="Calibri"/>
              </a:rPr>
              <a:t>labour</a:t>
            </a: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 market </a:t>
            </a:r>
          </a:p>
        </p:txBody>
      </p:sp>
      <p:sp>
        <p:nvSpPr>
          <p:cNvPr id="591" name="TextBox 204">
            <a:extLst>
              <a:ext uri="{FF2B5EF4-FFF2-40B4-BE49-F238E27FC236}">
                <a16:creationId xmlns:a16="http://schemas.microsoft.com/office/drawing/2014/main" id="{A184C524-0E8F-0771-9DAE-CEF5C370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77" y="5675536"/>
            <a:ext cx="597682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Work experience preparation </a:t>
            </a:r>
          </a:p>
        </p:txBody>
      </p:sp>
      <p:sp>
        <p:nvSpPr>
          <p:cNvPr id="568" name="TextBox 1">
            <a:extLst>
              <a:ext uri="{FF2B5EF4-FFF2-40B4-BE49-F238E27FC236}">
                <a16:creationId xmlns:a16="http://schemas.microsoft.com/office/drawing/2014/main" id="{80D0F9B8-A4B7-4E42-AB2F-32F7871E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34" y="86170"/>
            <a:ext cx="3041417" cy="8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764" b="1" dirty="0">
                <a:solidFill>
                  <a:prstClr val="black"/>
                </a:solidFill>
                <a:latin typeface="Calibri" panose="020F0502020204030204" pitchFamily="34" charset="0"/>
              </a:rPr>
              <a:t>Religious Education</a:t>
            </a:r>
          </a:p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12" b="1" dirty="0">
                <a:solidFill>
                  <a:prstClr val="black"/>
                </a:solidFill>
                <a:latin typeface="Calibri" panose="020F0502020204030204" pitchFamily="34" charset="0"/>
              </a:rPr>
              <a:t>Learning Journey</a:t>
            </a:r>
          </a:p>
        </p:txBody>
      </p:sp>
      <p:pic>
        <p:nvPicPr>
          <p:cNvPr id="579" name="Picture 578">
            <a:extLst>
              <a:ext uri="{FF2B5EF4-FFF2-40B4-BE49-F238E27FC236}">
                <a16:creationId xmlns:a16="http://schemas.microsoft.com/office/drawing/2014/main" id="{90C240E7-76B5-425E-B359-1CDAD28E69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62" y="158222"/>
            <a:ext cx="1332774" cy="77534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7B48C30-038B-4A3E-9B4C-FAC73D0A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81" y="5754580"/>
            <a:ext cx="265559" cy="26276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0C885A6-3718-47F9-9EA8-DDE28E266B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68" t="24919" r="17073" b="20688"/>
          <a:stretch/>
        </p:blipFill>
        <p:spPr>
          <a:xfrm>
            <a:off x="4460269" y="8008804"/>
            <a:ext cx="204426" cy="172233"/>
          </a:xfrm>
          <a:prstGeom prst="rect">
            <a:avLst/>
          </a:prstGeom>
        </p:spPr>
      </p:pic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4754912" y="7311261"/>
            <a:ext cx="503680" cy="543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1446774" y="8501817"/>
            <a:ext cx="540277" cy="5561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982" y="7334208"/>
            <a:ext cx="472478" cy="1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4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989" y="4924612"/>
            <a:ext cx="472478" cy="1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4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153757" y="6113926"/>
            <a:ext cx="532207" cy="525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825" y="6137104"/>
            <a:ext cx="472478" cy="1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4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5478559" y="9785200"/>
            <a:ext cx="472478" cy="507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5348332" y="10178671"/>
            <a:ext cx="61019" cy="126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5117934" y="9749573"/>
            <a:ext cx="82535" cy="1824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 flipH="1">
            <a:off x="3445843" y="9763540"/>
            <a:ext cx="13769" cy="1999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H="1" flipV="1">
            <a:off x="3216924" y="10157288"/>
            <a:ext cx="10697" cy="1971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H="1" flipV="1">
            <a:off x="4481392" y="8941562"/>
            <a:ext cx="11802" cy="1831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H="1" flipV="1">
            <a:off x="2546409" y="8955969"/>
            <a:ext cx="45078" cy="938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</p:cNvCxnSpPr>
          <p:nvPr/>
        </p:nvCxnSpPr>
        <p:spPr>
          <a:xfrm>
            <a:off x="3744950" y="8574907"/>
            <a:ext cx="14993" cy="13907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2" name="TextBox 154">
            <a:extLst>
              <a:ext uri="{FF2B5EF4-FFF2-40B4-BE49-F238E27FC236}">
                <a16:creationId xmlns:a16="http://schemas.microsoft.com/office/drawing/2014/main" id="{C7C3E980-EAC6-414D-96E8-1A30F74E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58" y="10349339"/>
            <a:ext cx="473365" cy="22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Transition day</a:t>
            </a:r>
          </a:p>
        </p:txBody>
      </p:sp>
      <p:sp>
        <p:nvSpPr>
          <p:cNvPr id="314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554" y="10332267"/>
            <a:ext cx="491434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Why do we need a community?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>
            <a:off x="4096924" y="8478490"/>
            <a:ext cx="3914" cy="2415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6" name="TextBox 162">
            <a:extLst>
              <a:ext uri="{FF2B5EF4-FFF2-40B4-BE49-F238E27FC236}">
                <a16:creationId xmlns:a16="http://schemas.microsoft.com/office/drawing/2014/main" id="{27465882-D2B7-499F-9EDD-D7804D90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38" y="10342210"/>
            <a:ext cx="49617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Community cohesion 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H="1">
            <a:off x="3299895" y="7265413"/>
            <a:ext cx="13020" cy="2125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913B8E8-76ED-4DC7-BF28-128A97C96EFA}"/>
              </a:ext>
            </a:extLst>
          </p:cNvPr>
          <p:cNvCxnSpPr>
            <a:cxnSpLocks/>
          </p:cNvCxnSpPr>
          <p:nvPr/>
        </p:nvCxnSpPr>
        <p:spPr>
          <a:xfrm>
            <a:off x="2951221" y="7364390"/>
            <a:ext cx="10034" cy="1469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9" name="TextBox 242">
            <a:extLst>
              <a:ext uri="{FF2B5EF4-FFF2-40B4-BE49-F238E27FC236}">
                <a16:creationId xmlns:a16="http://schemas.microsoft.com/office/drawing/2014/main" id="{D1F59704-9390-4EFF-A88F-7A2729B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321" y="3515427"/>
            <a:ext cx="539177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Support available for the family</a:t>
            </a:r>
          </a:p>
        </p:txBody>
      </p:sp>
      <p:sp>
        <p:nvSpPr>
          <p:cNvPr id="3170" name="TextBox 177">
            <a:extLst>
              <a:ext uri="{FF2B5EF4-FFF2-40B4-BE49-F238E27FC236}">
                <a16:creationId xmlns:a16="http://schemas.microsoft.com/office/drawing/2014/main" id="{EB4A9003-6954-4F12-9513-C518B43B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45" y="5166020"/>
            <a:ext cx="56175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The importance of family</a:t>
            </a:r>
          </a:p>
        </p:txBody>
      </p:sp>
      <p:sp>
        <p:nvSpPr>
          <p:cNvPr id="3171" name="TextBox 184">
            <a:extLst>
              <a:ext uri="{FF2B5EF4-FFF2-40B4-BE49-F238E27FC236}">
                <a16:creationId xmlns:a16="http://schemas.microsoft.com/office/drawing/2014/main" id="{3C84EFFD-40EB-4383-958E-AD9A27F5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94" y="4343575"/>
            <a:ext cx="46356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Divorce &amp; remarriage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V="1">
            <a:off x="2924250" y="10178671"/>
            <a:ext cx="28049" cy="1768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" name="TextBox 198">
            <a:extLst>
              <a:ext uri="{FF2B5EF4-FFF2-40B4-BE49-F238E27FC236}">
                <a16:creationId xmlns:a16="http://schemas.microsoft.com/office/drawing/2014/main" id="{8D9760FA-13DE-44BE-A61B-67C92FA4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030" y="4738216"/>
            <a:ext cx="576132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Family planning</a:t>
            </a:r>
          </a:p>
        </p:txBody>
      </p:sp>
      <p:sp>
        <p:nvSpPr>
          <p:cNvPr id="3180" name="TextBox 204">
            <a:extLst>
              <a:ext uri="{FF2B5EF4-FFF2-40B4-BE49-F238E27FC236}">
                <a16:creationId xmlns:a16="http://schemas.microsoft.com/office/drawing/2014/main" id="{F82F2827-7860-4CAF-93CC-663418C1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842" y="4058845"/>
            <a:ext cx="574194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The role of men and women in the family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ECB4E05-AF21-4266-925C-DEA73B373795}"/>
              </a:ext>
            </a:extLst>
          </p:cNvPr>
          <p:cNvCxnSpPr>
            <a:cxnSpLocks/>
          </p:cNvCxnSpPr>
          <p:nvPr/>
        </p:nvCxnSpPr>
        <p:spPr>
          <a:xfrm>
            <a:off x="3680625" y="6156937"/>
            <a:ext cx="19613" cy="12796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0" name="TextBox 259">
            <a:extLst>
              <a:ext uri="{FF2B5EF4-FFF2-40B4-BE49-F238E27FC236}">
                <a16:creationId xmlns:a16="http://schemas.microsoft.com/office/drawing/2014/main" id="{CB26DC11-3958-4EEC-9904-CF989B02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329" y="3422386"/>
            <a:ext cx="496767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Withdrawing consent at any time </a:t>
            </a:r>
          </a:p>
        </p:txBody>
      </p:sp>
      <p:sp>
        <p:nvSpPr>
          <p:cNvPr id="3202" name="TextBox 262">
            <a:extLst>
              <a:ext uri="{FF2B5EF4-FFF2-40B4-BE49-F238E27FC236}">
                <a16:creationId xmlns:a16="http://schemas.microsoft.com/office/drawing/2014/main" id="{8816696A-15B4-4BBF-A839-78CC76B3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53" y="3212943"/>
            <a:ext cx="784752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Asking for consent in a sexual relationship  </a:t>
            </a:r>
          </a:p>
        </p:txBody>
      </p:sp>
      <p:sp>
        <p:nvSpPr>
          <p:cNvPr id="3215" name="TextBox 292">
            <a:extLst>
              <a:ext uri="{FF2B5EF4-FFF2-40B4-BE49-F238E27FC236}">
                <a16:creationId xmlns:a16="http://schemas.microsoft.com/office/drawing/2014/main" id="{4DED4934-0B27-4A45-8D46-419C39F2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87" y="2003300"/>
            <a:ext cx="675733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Self awareness 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2457102" y="1679698"/>
            <a:ext cx="0" cy="2398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4999905" y="1730891"/>
            <a:ext cx="0" cy="3767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0" name="TextBox 321">
            <a:extLst>
              <a:ext uri="{FF2B5EF4-FFF2-40B4-BE49-F238E27FC236}">
                <a16:creationId xmlns:a16="http://schemas.microsoft.com/office/drawing/2014/main" id="{456B0559-B9F8-4D58-B82A-6CE38174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827" y="2100400"/>
            <a:ext cx="622245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Being safe </a:t>
            </a:r>
          </a:p>
        </p:txBody>
      </p:sp>
      <p:sp>
        <p:nvSpPr>
          <p:cNvPr id="3222" name="TextBox 327">
            <a:extLst>
              <a:ext uri="{FF2B5EF4-FFF2-40B4-BE49-F238E27FC236}">
                <a16:creationId xmlns:a16="http://schemas.microsoft.com/office/drawing/2014/main" id="{DF5A448A-7284-468E-B26A-9E8093BD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516" y="4145189"/>
            <a:ext cx="635743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Digital footprint. Why is this so important?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>
            <a:off x="2087061" y="3352370"/>
            <a:ext cx="44259" cy="50557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 flipH="1">
            <a:off x="2793517" y="3500054"/>
            <a:ext cx="51363" cy="3560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7" name="TextBox 349">
            <a:extLst>
              <a:ext uri="{FF2B5EF4-FFF2-40B4-BE49-F238E27FC236}">
                <a16:creationId xmlns:a16="http://schemas.microsoft.com/office/drawing/2014/main" id="{FA2ACCBC-3331-45C7-AA5A-501DDF33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22" y="7615203"/>
            <a:ext cx="462356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Personal finance day </a:t>
            </a:r>
          </a:p>
        </p:txBody>
      </p:sp>
      <p:sp>
        <p:nvSpPr>
          <p:cNvPr id="3242" name="TextBox 355">
            <a:extLst>
              <a:ext uri="{FF2B5EF4-FFF2-40B4-BE49-F238E27FC236}">
                <a16:creationId xmlns:a16="http://schemas.microsoft.com/office/drawing/2014/main" id="{232FB057-EFA3-436A-ADA1-7534E820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856" y="7768310"/>
            <a:ext cx="377079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Debt  </a:t>
            </a:r>
          </a:p>
        </p:txBody>
      </p:sp>
      <p:sp>
        <p:nvSpPr>
          <p:cNvPr id="3244" name="TextBox 360">
            <a:extLst>
              <a:ext uri="{FF2B5EF4-FFF2-40B4-BE49-F238E27FC236}">
                <a16:creationId xmlns:a16="http://schemas.microsoft.com/office/drawing/2014/main" id="{C31CCC71-109C-496E-9430-40C89D05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387" y="1915270"/>
            <a:ext cx="541122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Sexual health 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4353685" y="1740664"/>
            <a:ext cx="0" cy="2219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3742986" y="1774657"/>
            <a:ext cx="0" cy="1539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1" name="TextBox 384">
            <a:extLst>
              <a:ext uri="{FF2B5EF4-FFF2-40B4-BE49-F238E27FC236}">
                <a16:creationId xmlns:a16="http://schemas.microsoft.com/office/drawing/2014/main" id="{8391E14C-2E67-4994-A60B-0BF48CD8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421" y="1964579"/>
            <a:ext cx="600850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Citizenship  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H="1" flipV="1">
            <a:off x="3012843" y="1706610"/>
            <a:ext cx="4458" cy="1488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2808342" y="1717140"/>
            <a:ext cx="8023" cy="3904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6" name="TextBox 392">
            <a:extLst>
              <a:ext uri="{FF2B5EF4-FFF2-40B4-BE49-F238E27FC236}">
                <a16:creationId xmlns:a16="http://schemas.microsoft.com/office/drawing/2014/main" id="{06F1921F-A7B9-49E1-9114-B016D216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670" y="2108742"/>
            <a:ext cx="523340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Healthy relationships 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2178073" y="1712680"/>
            <a:ext cx="12481" cy="5241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8" name="TextBox 394">
            <a:extLst>
              <a:ext uri="{FF2B5EF4-FFF2-40B4-BE49-F238E27FC236}">
                <a16:creationId xmlns:a16="http://schemas.microsoft.com/office/drawing/2014/main" id="{36A369C7-02B2-4B1A-B7FB-3A1355D1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625" y="2243996"/>
            <a:ext cx="841546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Self esteem 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1881214" y="1685046"/>
            <a:ext cx="8915" cy="31112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>
            <a:off x="837947" y="4451530"/>
            <a:ext cx="481708" cy="5533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845BA38-56B9-4368-BC6D-2FB6445130DA}"/>
              </a:ext>
            </a:extLst>
          </p:cNvPr>
          <p:cNvCxnSpPr>
            <a:cxnSpLocks/>
          </p:cNvCxnSpPr>
          <p:nvPr/>
        </p:nvCxnSpPr>
        <p:spPr>
          <a:xfrm flipH="1" flipV="1">
            <a:off x="4861679" y="10159232"/>
            <a:ext cx="48970" cy="1951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 flipH="1">
            <a:off x="5263989" y="9677328"/>
            <a:ext cx="248776" cy="2861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</p:cNvCxnSpPr>
          <p:nvPr/>
        </p:nvCxnSpPr>
        <p:spPr>
          <a:xfrm>
            <a:off x="3244437" y="9747544"/>
            <a:ext cx="12337" cy="1924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>
            <a:off x="2987455" y="9786764"/>
            <a:ext cx="26744" cy="1462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513229" y="10181606"/>
            <a:ext cx="20596" cy="18862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rot="1994787" flipH="1">
            <a:off x="1735402" y="9778779"/>
            <a:ext cx="50404" cy="430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28" name="TextBox 147">
            <a:extLst>
              <a:ext uri="{FF2B5EF4-FFF2-40B4-BE49-F238E27FC236}">
                <a16:creationId xmlns:a16="http://schemas.microsoft.com/office/drawing/2014/main" id="{EA9B30A6-790C-40AE-A541-3E8D293C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158" y="9496078"/>
            <a:ext cx="86219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Managing relationships online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2119922" y="8938636"/>
            <a:ext cx="26744" cy="1515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5160920" y="8648586"/>
            <a:ext cx="44751" cy="386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597ED88B-6424-45E9-BCFB-751744FB27F6}"/>
              </a:ext>
            </a:extLst>
          </p:cNvPr>
          <p:cNvCxnSpPr>
            <a:cxnSpLocks/>
          </p:cNvCxnSpPr>
          <p:nvPr/>
        </p:nvCxnSpPr>
        <p:spPr>
          <a:xfrm flipV="1">
            <a:off x="2855386" y="7718754"/>
            <a:ext cx="25643" cy="1300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>
            <a:off x="2614892" y="7332968"/>
            <a:ext cx="4244" cy="1263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2795650" y="7393581"/>
            <a:ext cx="41899" cy="426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89" name="TextBox 234">
            <a:extLst>
              <a:ext uri="{FF2B5EF4-FFF2-40B4-BE49-F238E27FC236}">
                <a16:creationId xmlns:a16="http://schemas.microsoft.com/office/drawing/2014/main" id="{65FC7B0D-BC7A-4C96-BDDD-AD2D51AF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897" y="3245267"/>
            <a:ext cx="628808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Different types of Sexual relationships</a:t>
            </a:r>
          </a:p>
        </p:txBody>
      </p:sp>
      <p:sp>
        <p:nvSpPr>
          <p:cNvPr id="3395" name="TextBox 236">
            <a:extLst>
              <a:ext uri="{FF2B5EF4-FFF2-40B4-BE49-F238E27FC236}">
                <a16:creationId xmlns:a16="http://schemas.microsoft.com/office/drawing/2014/main" id="{A0AB3ACD-4FC6-453E-A38D-897C8BCC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205" y="4165327"/>
            <a:ext cx="495803" cy="16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Marriage 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  <a:stCxn id="3237" idx="0"/>
          </p:cNvCxnSpPr>
          <p:nvPr/>
        </p:nvCxnSpPr>
        <p:spPr>
          <a:xfrm flipV="1">
            <a:off x="1150700" y="7527807"/>
            <a:ext cx="428183" cy="873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4CE569D-1E72-447A-B134-5656D74984AF}"/>
              </a:ext>
            </a:extLst>
          </p:cNvPr>
          <p:cNvCxnSpPr>
            <a:cxnSpLocks/>
            <a:stCxn id="3242" idx="0"/>
          </p:cNvCxnSpPr>
          <p:nvPr/>
        </p:nvCxnSpPr>
        <p:spPr>
          <a:xfrm flipV="1">
            <a:off x="1644396" y="7704564"/>
            <a:ext cx="41703" cy="637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 flipV="1">
            <a:off x="1738218" y="6543220"/>
            <a:ext cx="114180" cy="1167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</p:cNvCxnSpPr>
          <p:nvPr/>
        </p:nvCxnSpPr>
        <p:spPr>
          <a:xfrm>
            <a:off x="2862384" y="6173676"/>
            <a:ext cx="50513" cy="1234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H="1">
            <a:off x="3937973" y="6040882"/>
            <a:ext cx="85854" cy="19413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143" y="4969882"/>
            <a:ext cx="1162112" cy="265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 </a:t>
            </a:r>
            <a:endParaRPr lang="en-US" altLang="en-US" sz="899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47" name="TextBox 291">
            <a:extLst>
              <a:ext uri="{FF2B5EF4-FFF2-40B4-BE49-F238E27FC236}">
                <a16:creationId xmlns:a16="http://schemas.microsoft.com/office/drawing/2014/main" id="{43DC3871-E403-4937-95A1-B7F2C0E5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02" y="4112525"/>
            <a:ext cx="41390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Different types of families</a:t>
            </a:r>
          </a:p>
        </p:txBody>
      </p:sp>
      <p:sp>
        <p:nvSpPr>
          <p:cNvPr id="3449" name="TextBox 256">
            <a:extLst>
              <a:ext uri="{FF2B5EF4-FFF2-40B4-BE49-F238E27FC236}">
                <a16:creationId xmlns:a16="http://schemas.microsoft.com/office/drawing/2014/main" id="{7858CC9F-5E2C-4467-A7BE-2FB53B3F8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95" y="4725071"/>
            <a:ext cx="309824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AIDS and HIV</a:t>
            </a:r>
          </a:p>
        </p:txBody>
      </p:sp>
      <p:sp>
        <p:nvSpPr>
          <p:cNvPr id="3461" name="TextBox 388">
            <a:extLst>
              <a:ext uri="{FF2B5EF4-FFF2-40B4-BE49-F238E27FC236}">
                <a16:creationId xmlns:a16="http://schemas.microsoft.com/office/drawing/2014/main" id="{DDABE900-4DF4-45D6-AD36-C1C6E27B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193" y="1866845"/>
            <a:ext cx="565191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The Law </a:t>
            </a:r>
          </a:p>
        </p:txBody>
      </p:sp>
      <p:sp>
        <p:nvSpPr>
          <p:cNvPr id="3463" name="TextBox 394">
            <a:extLst>
              <a:ext uri="{FF2B5EF4-FFF2-40B4-BE49-F238E27FC236}">
                <a16:creationId xmlns:a16="http://schemas.microsoft.com/office/drawing/2014/main" id="{F52B405A-AFC8-4161-9E59-1D55579F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364" y="1922426"/>
            <a:ext cx="461477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Healthy friendships  </a:t>
            </a:r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 flipV="1">
            <a:off x="1090543" y="4827282"/>
            <a:ext cx="400367" cy="8114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 flipH="1">
            <a:off x="1818968" y="7320343"/>
            <a:ext cx="97820" cy="1107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H="1" flipV="1">
            <a:off x="2812027" y="6493890"/>
            <a:ext cx="38046" cy="19148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1978388" y="9805262"/>
            <a:ext cx="22660" cy="1506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3801026" y="8946661"/>
            <a:ext cx="124136" cy="12935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5315695" y="8928465"/>
            <a:ext cx="108454" cy="14517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</p:cNvCxnSpPr>
          <p:nvPr/>
        </p:nvCxnSpPr>
        <p:spPr>
          <a:xfrm flipH="1">
            <a:off x="4393404" y="8564282"/>
            <a:ext cx="81642" cy="14446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>
            <a:off x="5660158" y="7861888"/>
            <a:ext cx="156828" cy="45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>
            <a:off x="1760186" y="3686475"/>
            <a:ext cx="111264" cy="8086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V="1">
            <a:off x="3133573" y="4044560"/>
            <a:ext cx="24976" cy="12605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>
            <a:off x="3784289" y="6502591"/>
            <a:ext cx="42014" cy="16120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  <a:endCxn id="72" idx="1"/>
          </p:cNvCxnSpPr>
          <p:nvPr/>
        </p:nvCxnSpPr>
        <p:spPr>
          <a:xfrm flipH="1">
            <a:off x="5484065" y="5151737"/>
            <a:ext cx="76161" cy="17886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 flipV="1">
            <a:off x="5577886" y="5761172"/>
            <a:ext cx="312261" cy="5582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AutoShape 6" descr="sketch - Clip Art Library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AutoShape 8" descr="sketch - Clip Art Library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2" name="AutoShape 14" descr="Free Abraham Baby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6" name="AutoShape 18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8" name="AutoShape 20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2" name="AutoShape 24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4" name="AutoShape 26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6" name="AutoShape 28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 descr="Book Black And White clipart - Law, White, Black, transparent clip art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AutoShape 12" descr="Grace cube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AutoShape 1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AutoShape 1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AutoShape 2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AutoShape 4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AutoShape 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AutoShape 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AutoShape 18" descr="Omnipotent Stock Illustrations – 46 Omnipotent Stock Illustrations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AutoShape 30" descr="Free Church Stewardship Cliparts, Download Free Clip Art, Free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92" name="AutoShape 44" descr="Free Miracl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2" name="AutoShape 54" descr="The New GCSE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6" name="AutoShape 58" descr="Why Yin Yang is one of the most important designs in the world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6" name="AutoShape 68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8" name="AutoShape 70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22" name="AutoShape 74" descr="House black and white house clipart black and white clipart free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24" name="AutoShape 76" descr="613 Commandments Mitzvah Rabbi Torah Ten Commandments PNG, Clipart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34" name="AutoShape 86" descr="Free Rosh Hashanah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42" name="Picture 94" descr="Free Catholic Wedding Cliparts, Download Free Clip Art, Free Clip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6164" y="4108768"/>
            <a:ext cx="255636" cy="274572"/>
          </a:xfrm>
          <a:prstGeom prst="rect">
            <a:avLst/>
          </a:prstGeom>
          <a:noFill/>
        </p:spPr>
      </p:pic>
      <p:pic>
        <p:nvPicPr>
          <p:cNvPr id="2150" name="Picture 102" descr="Impact of family planning on child survival and development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206" y="3201145"/>
            <a:ext cx="254530" cy="179971"/>
          </a:xfrm>
          <a:prstGeom prst="rect">
            <a:avLst/>
          </a:prstGeom>
          <a:noFill/>
        </p:spPr>
      </p:pic>
      <p:pic>
        <p:nvPicPr>
          <p:cNvPr id="2156" name="Picture 108" descr="WHAT IS THE REFORMED DOCTRINE OF DIVORCE? | Building Old School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372" y="4918950"/>
            <a:ext cx="268035" cy="201027"/>
          </a:xfrm>
          <a:prstGeom prst="rect">
            <a:avLst/>
          </a:prstGeom>
          <a:noFill/>
        </p:spPr>
      </p:pic>
      <p:sp>
        <p:nvSpPr>
          <p:cNvPr id="2166" name="AutoShape 118" descr="clip art black and white | Bible Black And White clip art - vector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8" name="AutoShape 120" descr="Library of black and white jpg freeuse stock bible verses png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72" name="AutoShape 124" descr="Child reading family reading bible clipart - WikiClipArt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84" name="AutoShape 136" descr="Black Line Icon For Ethical, Moral And Righteous Stock Vector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88" name="AutoShape 140" descr="Free Black And White Christian Art, Download Free Clip Art, Free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0" name="AutoShape 142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2" name="AutoShape 144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8" name="AutoShape 150" descr="Adam Creation Stock Illustrations – 296 Adam Creation Stock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04" name="AutoShape 156" descr="Christmas Black And White 600*451 transprent Png Free Download ..."/>
          <p:cNvSpPr>
            <a:spLocks noChangeAspect="1" noChangeArrowheads="1"/>
          </p:cNvSpPr>
          <p:nvPr/>
        </p:nvSpPr>
        <p:spPr bwMode="auto">
          <a:xfrm>
            <a:off x="787133" y="1085689"/>
            <a:ext cx="171162" cy="171163"/>
          </a:xfrm>
          <a:prstGeom prst="rect">
            <a:avLst/>
          </a:prstGeom>
          <a:noFill/>
        </p:spPr>
        <p:txBody>
          <a:bodyPr vert="horz" wrap="square" lIns="51349" tIns="25674" rIns="51349" bIns="25674" numCol="1" anchor="t" anchorCtr="0" compatLnSpc="1">
            <a:prstTxWarp prst="textNoShape">
              <a:avLst/>
            </a:prstTxWarp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456AB-0DB8-41A0-A370-057EA2B0131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646" y="3038684"/>
            <a:ext cx="437102" cy="245293"/>
          </a:xfrm>
          <a:prstGeom prst="rect">
            <a:avLst/>
          </a:prstGeom>
        </p:spPr>
      </p:pic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FFEA0DBA-53B4-45BB-B31E-EF7DC327F88F}"/>
              </a:ext>
            </a:extLst>
          </p:cNvPr>
          <p:cNvCxnSpPr>
            <a:cxnSpLocks/>
          </p:cNvCxnSpPr>
          <p:nvPr/>
        </p:nvCxnSpPr>
        <p:spPr>
          <a:xfrm flipH="1" flipV="1">
            <a:off x="3677915" y="4061939"/>
            <a:ext cx="31645" cy="1776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327">
            <a:extLst>
              <a:ext uri="{FF2B5EF4-FFF2-40B4-BE49-F238E27FC236}">
                <a16:creationId xmlns:a16="http://schemas.microsoft.com/office/drawing/2014/main" id="{DDF06AEB-2190-416D-8CCB-49D2816BE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974" y="4224111"/>
            <a:ext cx="627127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 safer internet day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DF45241-7E00-4AAE-B497-B88E97DD8B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243" y="3124355"/>
            <a:ext cx="332455" cy="332455"/>
          </a:xfrm>
          <a:prstGeom prst="rect">
            <a:avLst/>
          </a:prstGeom>
        </p:spPr>
      </p:pic>
      <p:sp>
        <p:nvSpPr>
          <p:cNvPr id="412" name="TextBox 282">
            <a:extLst>
              <a:ext uri="{FF2B5EF4-FFF2-40B4-BE49-F238E27FC236}">
                <a16:creationId xmlns:a16="http://schemas.microsoft.com/office/drawing/2014/main" id="{27B4A664-BCB8-408F-A096-EE0788CF6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12" y="2792057"/>
            <a:ext cx="544765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Sharing youth produced imagery and peer pressure</a:t>
            </a:r>
          </a:p>
        </p:txBody>
      </p: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D8166482-A110-401A-AB73-905262BD9DF3}"/>
              </a:ext>
            </a:extLst>
          </p:cNvPr>
          <p:cNvCxnSpPr>
            <a:cxnSpLocks/>
          </p:cNvCxnSpPr>
          <p:nvPr/>
        </p:nvCxnSpPr>
        <p:spPr>
          <a:xfrm>
            <a:off x="1127854" y="3169215"/>
            <a:ext cx="532243" cy="6757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5B4B76DD-6AFD-4B85-8A2D-B9D5539936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1875" y="4115684"/>
            <a:ext cx="153885" cy="221594"/>
          </a:xfrm>
          <a:prstGeom prst="rect">
            <a:avLst/>
          </a:prstGeom>
        </p:spPr>
      </p:pic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6570C870-7F6B-42B7-A2CA-950CFE2F65AE}"/>
              </a:ext>
            </a:extLst>
          </p:cNvPr>
          <p:cNvCxnSpPr>
            <a:cxnSpLocks/>
          </p:cNvCxnSpPr>
          <p:nvPr/>
        </p:nvCxnSpPr>
        <p:spPr>
          <a:xfrm>
            <a:off x="2618651" y="4846029"/>
            <a:ext cx="40008" cy="21670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5BAAACED-6AB5-42A9-A454-55CFFAA4E028}"/>
              </a:ext>
            </a:extLst>
          </p:cNvPr>
          <p:cNvCxnSpPr>
            <a:cxnSpLocks/>
          </p:cNvCxnSpPr>
          <p:nvPr/>
        </p:nvCxnSpPr>
        <p:spPr>
          <a:xfrm flipV="1">
            <a:off x="2143731" y="5313713"/>
            <a:ext cx="95657" cy="1887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767391EA-336E-4499-86C1-B9B53E038427}"/>
              </a:ext>
            </a:extLst>
          </p:cNvPr>
          <p:cNvCxnSpPr>
            <a:cxnSpLocks/>
          </p:cNvCxnSpPr>
          <p:nvPr/>
        </p:nvCxnSpPr>
        <p:spPr>
          <a:xfrm flipH="1" flipV="1">
            <a:off x="1524889" y="4305900"/>
            <a:ext cx="237761" cy="850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219EE721-4BB9-4412-8D1B-411EED55B4B1}"/>
              </a:ext>
            </a:extLst>
          </p:cNvPr>
          <p:cNvCxnSpPr>
            <a:cxnSpLocks/>
          </p:cNvCxnSpPr>
          <p:nvPr/>
        </p:nvCxnSpPr>
        <p:spPr>
          <a:xfrm flipH="1" flipV="1">
            <a:off x="2838726" y="5216135"/>
            <a:ext cx="48331" cy="17692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33BCB1EB-C33B-4F7C-ADF7-ADA757ECD10C}"/>
              </a:ext>
            </a:extLst>
          </p:cNvPr>
          <p:cNvCxnSpPr>
            <a:cxnSpLocks/>
          </p:cNvCxnSpPr>
          <p:nvPr/>
        </p:nvCxnSpPr>
        <p:spPr>
          <a:xfrm flipH="1">
            <a:off x="2820724" y="4842245"/>
            <a:ext cx="67930" cy="2992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41E0BA45-67D6-4946-B978-BEA4DD932B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848502" y="4597725"/>
            <a:ext cx="165606" cy="214076"/>
          </a:xfrm>
          <a:prstGeom prst="rect">
            <a:avLst/>
          </a:prstGeom>
        </p:spPr>
      </p:pic>
      <p:sp>
        <p:nvSpPr>
          <p:cNvPr id="459" name="TextBox 256">
            <a:extLst>
              <a:ext uri="{FF2B5EF4-FFF2-40B4-BE49-F238E27FC236}">
                <a16:creationId xmlns:a16="http://schemas.microsoft.com/office/drawing/2014/main" id="{985F6987-420D-41E5-9D6C-64231D73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8" y="5335572"/>
            <a:ext cx="582389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Contraception and reliability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A28084C-FA36-4623-921E-9184B40D54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1283" y="5549226"/>
            <a:ext cx="183479" cy="175502"/>
          </a:xfrm>
          <a:prstGeom prst="rect">
            <a:avLst/>
          </a:prstGeom>
        </p:spPr>
      </p:pic>
      <p:sp>
        <p:nvSpPr>
          <p:cNvPr id="461" name="TextBox 256">
            <a:extLst>
              <a:ext uri="{FF2B5EF4-FFF2-40B4-BE49-F238E27FC236}">
                <a16:creationId xmlns:a16="http://schemas.microsoft.com/office/drawing/2014/main" id="{944C6332-D12D-4001-9C76-78987702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471" y="4724934"/>
            <a:ext cx="451899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STI’s</a:t>
            </a:r>
          </a:p>
        </p:txBody>
      </p:sp>
      <p:sp>
        <p:nvSpPr>
          <p:cNvPr id="465" name="TextBox 256">
            <a:extLst>
              <a:ext uri="{FF2B5EF4-FFF2-40B4-BE49-F238E27FC236}">
                <a16:creationId xmlns:a16="http://schemas.microsoft.com/office/drawing/2014/main" id="{553E8B49-26A7-4B5E-92B9-8F586D712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088" y="5355867"/>
            <a:ext cx="592037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Promiscuity, casual sex and emotional health</a:t>
            </a:r>
          </a:p>
        </p:txBody>
      </p: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 flipH="1">
            <a:off x="5670637" y="5472514"/>
            <a:ext cx="119093" cy="868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687A4381-2473-4213-BDA2-6A3175FA97A8}"/>
              </a:ext>
            </a:extLst>
          </p:cNvPr>
          <p:cNvCxnSpPr>
            <a:cxnSpLocks/>
          </p:cNvCxnSpPr>
          <p:nvPr/>
        </p:nvCxnSpPr>
        <p:spPr>
          <a:xfrm flipH="1" flipV="1">
            <a:off x="4641733" y="5278923"/>
            <a:ext cx="36129" cy="1469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TextBox 194">
            <a:extLst>
              <a:ext uri="{FF2B5EF4-FFF2-40B4-BE49-F238E27FC236}">
                <a16:creationId xmlns:a16="http://schemas.microsoft.com/office/drawing/2014/main" id="{AED9DC2E-9880-4C20-8239-3AADFA1A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757" y="5951060"/>
            <a:ext cx="390132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Gender equality</a:t>
            </a:r>
          </a:p>
        </p:txBody>
      </p:sp>
      <p:pic>
        <p:nvPicPr>
          <p:cNvPr id="469" name="Picture 104" descr="Gender Equality Black And White , Free Transparent Clipart ...">
            <a:extLst>
              <a:ext uri="{FF2B5EF4-FFF2-40B4-BE49-F238E27FC236}">
                <a16:creationId xmlns:a16="http://schemas.microsoft.com/office/drawing/2014/main" id="{BDE89556-E76C-4051-AA1E-6283850D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5048" y="6010179"/>
            <a:ext cx="229127" cy="153006"/>
          </a:xfrm>
          <a:prstGeom prst="rect">
            <a:avLst/>
          </a:prstGeom>
          <a:noFill/>
        </p:spPr>
      </p:pic>
      <p:sp>
        <p:nvSpPr>
          <p:cNvPr id="470" name="TextBox 204">
            <a:extLst>
              <a:ext uri="{FF2B5EF4-FFF2-40B4-BE49-F238E27FC236}">
                <a16:creationId xmlns:a16="http://schemas.microsoft.com/office/drawing/2014/main" id="{BF4803A6-C870-4449-B11C-7621ED4B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054" y="5924882"/>
            <a:ext cx="397297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LGBTQ+ and the law in the UK</a:t>
            </a:r>
          </a:p>
        </p:txBody>
      </p:sp>
      <p:sp>
        <p:nvSpPr>
          <p:cNvPr id="474" name="TextBox 204">
            <a:extLst>
              <a:ext uri="{FF2B5EF4-FFF2-40B4-BE49-F238E27FC236}">
                <a16:creationId xmlns:a16="http://schemas.microsoft.com/office/drawing/2014/main" id="{2BDE7F1D-C7DC-4BBD-A200-16A7CE78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08" y="6279761"/>
            <a:ext cx="441764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History of pride and LGBTQ+ in the UK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0C74221-83A8-40B6-ACC0-431B1F8EA2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0148" y="6457411"/>
            <a:ext cx="252203" cy="252203"/>
          </a:xfrm>
          <a:prstGeom prst="rect">
            <a:avLst/>
          </a:prstGeom>
        </p:spPr>
      </p:pic>
      <p:sp>
        <p:nvSpPr>
          <p:cNvPr id="475" name="TextBox 204">
            <a:extLst>
              <a:ext uri="{FF2B5EF4-FFF2-40B4-BE49-F238E27FC236}">
                <a16:creationId xmlns:a16="http://schemas.microsoft.com/office/drawing/2014/main" id="{F2206750-2728-4327-98DA-67B9EB87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561" y="5579756"/>
            <a:ext cx="768645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Protected characteristics – equality act 2010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2FC8AD93-5176-45ED-8F5D-B1C4272FB2FE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5308811"/>
            <a:ext cx="16842" cy="1170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F7803B98-1B93-4E9C-A4A5-2539C938FF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984" y="6559480"/>
            <a:ext cx="482246" cy="452802"/>
          </a:xfrm>
          <a:prstGeom prst="rect">
            <a:avLst/>
          </a:prstGeom>
        </p:spPr>
      </p:pic>
      <p:sp>
        <p:nvSpPr>
          <p:cNvPr id="477" name="TextBox 204">
            <a:extLst>
              <a:ext uri="{FF2B5EF4-FFF2-40B4-BE49-F238E27FC236}">
                <a16:creationId xmlns:a16="http://schemas.microsoft.com/office/drawing/2014/main" id="{8FD32BAE-A4E2-449A-AE66-F83F8EFC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50" y="6645179"/>
            <a:ext cx="42673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What is it like to be trans?</a:t>
            </a:r>
          </a:p>
        </p:txBody>
      </p:sp>
      <p:sp>
        <p:nvSpPr>
          <p:cNvPr id="479" name="TextBox 204">
            <a:extLst>
              <a:ext uri="{FF2B5EF4-FFF2-40B4-BE49-F238E27FC236}">
                <a16:creationId xmlns:a16="http://schemas.microsoft.com/office/drawing/2014/main" id="{0E0BE008-BCB6-4B4B-9D54-868C2414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682" y="6648916"/>
            <a:ext cx="699336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Tackling </a:t>
            </a:r>
            <a:r>
              <a:rPr lang="en-US" altLang="en-US" sz="449" dirty="0" err="1">
                <a:solidFill>
                  <a:prstClr val="black"/>
                </a:solidFill>
                <a:latin typeface="Calibri"/>
              </a:rPr>
              <a:t>LGBTphobia</a:t>
            </a: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. How to be an ally</a:t>
            </a:r>
          </a:p>
        </p:txBody>
      </p:sp>
      <p:sp>
        <p:nvSpPr>
          <p:cNvPr id="480" name="TextBox 204">
            <a:extLst>
              <a:ext uri="{FF2B5EF4-FFF2-40B4-BE49-F238E27FC236}">
                <a16:creationId xmlns:a16="http://schemas.microsoft.com/office/drawing/2014/main" id="{505ECDFE-2818-4EC2-8AA2-447495EB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30" y="5970406"/>
            <a:ext cx="682485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What is sexual harassment?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68A2728-CC91-4DE4-9479-4259D117CFE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705" t="30380" r="10643" b="28932"/>
          <a:stretch/>
        </p:blipFill>
        <p:spPr>
          <a:xfrm>
            <a:off x="3274630" y="6845571"/>
            <a:ext cx="299523" cy="187371"/>
          </a:xfrm>
          <a:prstGeom prst="rect">
            <a:avLst/>
          </a:prstGeom>
        </p:spPr>
      </p:pic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D6F218FD-7032-46CB-A851-E4564530FDAA}"/>
              </a:ext>
            </a:extLst>
          </p:cNvPr>
          <p:cNvCxnSpPr>
            <a:cxnSpLocks/>
          </p:cNvCxnSpPr>
          <p:nvPr/>
        </p:nvCxnSpPr>
        <p:spPr>
          <a:xfrm>
            <a:off x="1045539" y="4272054"/>
            <a:ext cx="306674" cy="766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64AC6A06-E970-498B-AEB2-A9BDFC953C64}"/>
              </a:ext>
            </a:extLst>
          </p:cNvPr>
          <p:cNvCxnSpPr>
            <a:cxnSpLocks/>
          </p:cNvCxnSpPr>
          <p:nvPr/>
        </p:nvCxnSpPr>
        <p:spPr>
          <a:xfrm flipH="1" flipV="1">
            <a:off x="2408928" y="5288037"/>
            <a:ext cx="48331" cy="17692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TextBox 256">
            <a:extLst>
              <a:ext uri="{FF2B5EF4-FFF2-40B4-BE49-F238E27FC236}">
                <a16:creationId xmlns:a16="http://schemas.microsoft.com/office/drawing/2014/main" id="{F6E7F013-B439-4EA7-8878-8513528A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994" y="5317914"/>
            <a:ext cx="440923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Drink, drugs and behaviour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6572AEA0-CDDC-47A0-89E7-BD4B461A06E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58" t="64411" b="9731"/>
          <a:stretch/>
        </p:blipFill>
        <p:spPr>
          <a:xfrm>
            <a:off x="715280" y="5382305"/>
            <a:ext cx="336915" cy="144803"/>
          </a:xfrm>
          <a:prstGeom prst="rect">
            <a:avLst/>
          </a:prstGeom>
        </p:spPr>
      </p:pic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0F1E0EF5-B81E-4976-916A-E7E6FE538006}"/>
              </a:ext>
            </a:extLst>
          </p:cNvPr>
          <p:cNvCxnSpPr>
            <a:cxnSpLocks/>
            <a:stCxn id="3395" idx="0"/>
          </p:cNvCxnSpPr>
          <p:nvPr/>
        </p:nvCxnSpPr>
        <p:spPr>
          <a:xfrm flipH="1" flipV="1">
            <a:off x="2610152" y="3959684"/>
            <a:ext cx="110955" cy="20564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TextBox 177">
            <a:extLst>
              <a:ext uri="{FF2B5EF4-FFF2-40B4-BE49-F238E27FC236}">
                <a16:creationId xmlns:a16="http://schemas.microsoft.com/office/drawing/2014/main" id="{6D13A711-1017-41F4-8F75-FFDE12183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14" y="4785372"/>
            <a:ext cx="96313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Different types of ceremonies and unions</a:t>
            </a:r>
          </a:p>
        </p:txBody>
      </p:sp>
      <p:sp>
        <p:nvSpPr>
          <p:cNvPr id="492" name="TextBox 234">
            <a:extLst>
              <a:ext uri="{FF2B5EF4-FFF2-40B4-BE49-F238E27FC236}">
                <a16:creationId xmlns:a16="http://schemas.microsoft.com/office/drawing/2014/main" id="{6D634408-8C33-4697-857B-2B7D756A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004" y="3372430"/>
            <a:ext cx="605007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Changing attitudes towards sexual relationships </a:t>
            </a:r>
          </a:p>
        </p:txBody>
      </p: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8CD3B7C1-341D-4DBC-909C-1281B1F6409B}"/>
              </a:ext>
            </a:extLst>
          </p:cNvPr>
          <p:cNvCxnSpPr>
            <a:cxnSpLocks/>
          </p:cNvCxnSpPr>
          <p:nvPr/>
        </p:nvCxnSpPr>
        <p:spPr>
          <a:xfrm flipH="1" flipV="1">
            <a:off x="3294631" y="6520108"/>
            <a:ext cx="50344" cy="1802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A1D7913F-5DA3-453E-B530-7436943D0D72}"/>
              </a:ext>
            </a:extLst>
          </p:cNvPr>
          <p:cNvCxnSpPr>
            <a:cxnSpLocks/>
          </p:cNvCxnSpPr>
          <p:nvPr/>
        </p:nvCxnSpPr>
        <p:spPr>
          <a:xfrm flipV="1">
            <a:off x="3069725" y="6508276"/>
            <a:ext cx="33899" cy="1916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F6373CAA-54C7-4DBC-BC7B-ED6DE3AF8891}"/>
              </a:ext>
            </a:extLst>
          </p:cNvPr>
          <p:cNvCxnSpPr>
            <a:cxnSpLocks/>
          </p:cNvCxnSpPr>
          <p:nvPr/>
        </p:nvCxnSpPr>
        <p:spPr>
          <a:xfrm flipH="1" flipV="1">
            <a:off x="4217880" y="6530798"/>
            <a:ext cx="50813" cy="1532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TextBox 177">
            <a:extLst>
              <a:ext uri="{FF2B5EF4-FFF2-40B4-BE49-F238E27FC236}">
                <a16:creationId xmlns:a16="http://schemas.microsoft.com/office/drawing/2014/main" id="{AC31C07F-206B-4FEA-9AD2-117578F5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998" y="4538881"/>
            <a:ext cx="637156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Impact of family breakdown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6D451AE-586A-4455-813A-CA08E989570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50" t="12871" r="22143" b="3333"/>
          <a:stretch/>
        </p:blipFill>
        <p:spPr>
          <a:xfrm>
            <a:off x="2164359" y="4410835"/>
            <a:ext cx="201227" cy="183660"/>
          </a:xfrm>
          <a:prstGeom prst="rect">
            <a:avLst/>
          </a:prstGeom>
        </p:spPr>
      </p:pic>
      <p:sp>
        <p:nvSpPr>
          <p:cNvPr id="500" name="TextBox 177">
            <a:extLst>
              <a:ext uri="{FF2B5EF4-FFF2-40B4-BE49-F238E27FC236}">
                <a16:creationId xmlns:a16="http://schemas.microsoft.com/office/drawing/2014/main" id="{06A8BDFA-5B68-4228-8F9A-31B452CA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6" y="4998594"/>
            <a:ext cx="748900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Marriage and the law</a:t>
            </a:r>
          </a:p>
        </p:txBody>
      </p:sp>
      <p:sp>
        <p:nvSpPr>
          <p:cNvPr id="511" name="TextBox 242">
            <a:extLst>
              <a:ext uri="{FF2B5EF4-FFF2-40B4-BE49-F238E27FC236}">
                <a16:creationId xmlns:a16="http://schemas.microsoft.com/office/drawing/2014/main" id="{887B91B1-9105-4856-A277-A3928E85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4" y="4357802"/>
            <a:ext cx="73360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Importance of gender equality at home </a:t>
            </a:r>
          </a:p>
        </p:txBody>
      </p: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3FF187FC-9F2B-49E5-B900-08F8B51E6AED}"/>
              </a:ext>
            </a:extLst>
          </p:cNvPr>
          <p:cNvCxnSpPr>
            <a:cxnSpLocks/>
          </p:cNvCxnSpPr>
          <p:nvPr/>
        </p:nvCxnSpPr>
        <p:spPr>
          <a:xfrm flipH="1" flipV="1">
            <a:off x="5522894" y="6294034"/>
            <a:ext cx="93865" cy="1161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TextBox 242">
            <a:extLst>
              <a:ext uri="{FF2B5EF4-FFF2-40B4-BE49-F238E27FC236}">
                <a16:creationId xmlns:a16="http://schemas.microsoft.com/office/drawing/2014/main" id="{B5B58699-0EB8-4A5F-81D4-1F134190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66" y="3865522"/>
            <a:ext cx="70257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Domestic violence and coercive control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9E7A500A-9667-44CD-9DAE-704E335239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2806" y="3780619"/>
            <a:ext cx="255406" cy="143421"/>
          </a:xfrm>
          <a:prstGeom prst="rect">
            <a:avLst/>
          </a:prstGeom>
        </p:spPr>
      </p:pic>
      <p:sp>
        <p:nvSpPr>
          <p:cNvPr id="520" name="TextBox 347">
            <a:extLst>
              <a:ext uri="{FF2B5EF4-FFF2-40B4-BE49-F238E27FC236}">
                <a16:creationId xmlns:a16="http://schemas.microsoft.com/office/drawing/2014/main" id="{2478B330-901C-4398-8953-D3747F77B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254" y="7051125"/>
            <a:ext cx="390046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Careers and option choices </a:t>
            </a:r>
          </a:p>
        </p:txBody>
      </p:sp>
      <p:sp>
        <p:nvSpPr>
          <p:cNvPr id="524" name="TextBox 355">
            <a:extLst>
              <a:ext uri="{FF2B5EF4-FFF2-40B4-BE49-F238E27FC236}">
                <a16:creationId xmlns:a16="http://schemas.microsoft.com/office/drawing/2014/main" id="{98336AF1-F4B6-4E6D-9D86-247B2C3B1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895" y="6967407"/>
            <a:ext cx="381540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Taking financial risks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49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2E1327EB-CABE-4EB7-8F5E-9A2040856BD1}"/>
              </a:ext>
            </a:extLst>
          </p:cNvPr>
          <p:cNvCxnSpPr>
            <a:cxnSpLocks/>
            <a:stCxn id="520" idx="3"/>
          </p:cNvCxnSpPr>
          <p:nvPr/>
        </p:nvCxnSpPr>
        <p:spPr>
          <a:xfrm flipH="1">
            <a:off x="2079571" y="7235535"/>
            <a:ext cx="54729" cy="2790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5" name="TextBox 272">
            <a:extLst>
              <a:ext uri="{FF2B5EF4-FFF2-40B4-BE49-F238E27FC236}">
                <a16:creationId xmlns:a16="http://schemas.microsoft.com/office/drawing/2014/main" id="{5A991C86-0F2E-4DB7-ABB4-0B679EB4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454" y="6666103"/>
            <a:ext cx="641634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Understanding gender identity and gender expression 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9B63916-3983-4584-A9D1-8F2BB1F108C8}"/>
              </a:ext>
            </a:extLst>
          </p:cNvPr>
          <p:cNvCxnSpPr>
            <a:cxnSpLocks/>
          </p:cNvCxnSpPr>
          <p:nvPr/>
        </p:nvCxnSpPr>
        <p:spPr>
          <a:xfrm>
            <a:off x="1367690" y="6317601"/>
            <a:ext cx="149247" cy="811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272">
            <a:extLst>
              <a:ext uri="{FF2B5EF4-FFF2-40B4-BE49-F238E27FC236}">
                <a16:creationId xmlns:a16="http://schemas.microsoft.com/office/drawing/2014/main" id="{2F1AF546-BCEC-47BD-9331-CFFAE207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703" y="5925651"/>
            <a:ext cx="444323" cy="4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 anti-bullying week</a:t>
            </a:r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91BDC27E-33F6-47BA-AAB1-89AD6FFA942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6140" y="5953889"/>
            <a:ext cx="307482" cy="334418"/>
          </a:xfrm>
          <a:prstGeom prst="rect">
            <a:avLst/>
          </a:prstGeom>
        </p:spPr>
      </p:pic>
      <p:sp>
        <p:nvSpPr>
          <p:cNvPr id="353" name="Rectangle 352">
            <a:extLst>
              <a:ext uri="{FF2B5EF4-FFF2-40B4-BE49-F238E27FC236}">
                <a16:creationId xmlns:a16="http://schemas.microsoft.com/office/drawing/2014/main" id="{ED70A73E-C7C0-41E9-8E20-8BD36E68A694}"/>
              </a:ext>
            </a:extLst>
          </p:cNvPr>
          <p:cNvSpPr/>
          <p:nvPr/>
        </p:nvSpPr>
        <p:spPr>
          <a:xfrm>
            <a:off x="2959531" y="3702960"/>
            <a:ext cx="40554" cy="40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58" name="Picture 357">
            <a:extLst>
              <a:ext uri="{FF2B5EF4-FFF2-40B4-BE49-F238E27FC236}">
                <a16:creationId xmlns:a16="http://schemas.microsoft.com/office/drawing/2014/main" id="{D8EE7006-BC7D-42EB-8301-1E29A11C06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6017" y="4104209"/>
            <a:ext cx="147344" cy="148832"/>
          </a:xfrm>
          <a:prstGeom prst="rect">
            <a:avLst/>
          </a:prstGeom>
        </p:spPr>
      </p:pic>
      <p:sp>
        <p:nvSpPr>
          <p:cNvPr id="370" name="Rectangle 369">
            <a:extLst>
              <a:ext uri="{FF2B5EF4-FFF2-40B4-BE49-F238E27FC236}">
                <a16:creationId xmlns:a16="http://schemas.microsoft.com/office/drawing/2014/main" id="{7186E7CF-96B4-46B9-834A-EB55E479FD2D}"/>
              </a:ext>
            </a:extLst>
          </p:cNvPr>
          <p:cNvSpPr/>
          <p:nvPr/>
        </p:nvSpPr>
        <p:spPr>
          <a:xfrm>
            <a:off x="3294842" y="9859298"/>
            <a:ext cx="49922" cy="38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981B902-EA6B-4337-B5AA-F185D028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40" y="10611252"/>
            <a:ext cx="226038" cy="1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FE3D6CA-3266-47F3-8611-DCD26FB490A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45054" y="10417788"/>
            <a:ext cx="639843" cy="318855"/>
          </a:xfrm>
          <a:prstGeom prst="rect">
            <a:avLst/>
          </a:prstGeom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79225CA5-431E-4374-93E8-BC3753D43C94}"/>
              </a:ext>
            </a:extLst>
          </p:cNvPr>
          <p:cNvSpPr txBox="1"/>
          <p:nvPr/>
        </p:nvSpPr>
        <p:spPr>
          <a:xfrm>
            <a:off x="2955909" y="7083677"/>
            <a:ext cx="673238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Why is consent always important?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F997CE6-13DD-4DFB-A24A-538FCD0A441C}"/>
              </a:ext>
            </a:extLst>
          </p:cNvPr>
          <p:cNvSpPr txBox="1"/>
          <p:nvPr/>
        </p:nvSpPr>
        <p:spPr>
          <a:xfrm>
            <a:off x="3599388" y="8200286"/>
            <a:ext cx="375125" cy="43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The age of consent and the law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664FD703-19FC-4104-AE71-52CEA9E8CA9F}"/>
              </a:ext>
            </a:extLst>
          </p:cNvPr>
          <p:cNvSpPr txBox="1"/>
          <p:nvPr/>
        </p:nvSpPr>
        <p:spPr>
          <a:xfrm>
            <a:off x="1713513" y="9512932"/>
            <a:ext cx="487773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What is consent? Why is it so important?</a:t>
            </a: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485FC86A-4A55-47F0-971F-8DAEE2C18804}"/>
              </a:ext>
            </a:extLst>
          </p:cNvPr>
          <p:cNvCxnSpPr>
            <a:cxnSpLocks/>
          </p:cNvCxnSpPr>
          <p:nvPr/>
        </p:nvCxnSpPr>
        <p:spPr>
          <a:xfrm>
            <a:off x="2340329" y="9843437"/>
            <a:ext cx="41447" cy="939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713A35CB-5FEF-4393-90BC-49A351700A23}"/>
              </a:ext>
            </a:extLst>
          </p:cNvPr>
          <p:cNvSpPr txBox="1"/>
          <p:nvPr/>
        </p:nvSpPr>
        <p:spPr>
          <a:xfrm>
            <a:off x="2066268" y="9462244"/>
            <a:ext cx="460762" cy="43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Managing friendship – recognising toxic friends</a:t>
            </a:r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74E326F0-30BE-4930-AEE1-85D6B5A18B66}"/>
              </a:ext>
            </a:extLst>
          </p:cNvPr>
          <p:cNvCxnSpPr>
            <a:cxnSpLocks/>
          </p:cNvCxnSpPr>
          <p:nvPr/>
        </p:nvCxnSpPr>
        <p:spPr>
          <a:xfrm flipH="1">
            <a:off x="2770461" y="8562880"/>
            <a:ext cx="7721" cy="1632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327">
            <a:extLst>
              <a:ext uri="{FF2B5EF4-FFF2-40B4-BE49-F238E27FC236}">
                <a16:creationId xmlns:a16="http://schemas.microsoft.com/office/drawing/2014/main" id="{B65F32E5-A7E1-48A3-8092-64EA367E5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038" y="8305407"/>
            <a:ext cx="479205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 safer internet day</a:t>
            </a:r>
          </a:p>
        </p:txBody>
      </p:sp>
      <p:pic>
        <p:nvPicPr>
          <p:cNvPr id="404" name="Picture 403">
            <a:extLst>
              <a:ext uri="{FF2B5EF4-FFF2-40B4-BE49-F238E27FC236}">
                <a16:creationId xmlns:a16="http://schemas.microsoft.com/office/drawing/2014/main" id="{A856D03A-9640-4E66-8176-9686091E560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80704" y="8200058"/>
            <a:ext cx="136846" cy="138227"/>
          </a:xfrm>
          <a:prstGeom prst="rect">
            <a:avLst/>
          </a:prstGeom>
        </p:spPr>
      </p:pic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E460BF35-5E20-4DC5-8BE0-25DB12CF5A78}"/>
              </a:ext>
            </a:extLst>
          </p:cNvPr>
          <p:cNvCxnSpPr>
            <a:cxnSpLocks/>
          </p:cNvCxnSpPr>
          <p:nvPr/>
        </p:nvCxnSpPr>
        <p:spPr>
          <a:xfrm>
            <a:off x="1921005" y="8418343"/>
            <a:ext cx="196878" cy="2751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TextBox 272">
            <a:extLst>
              <a:ext uri="{FF2B5EF4-FFF2-40B4-BE49-F238E27FC236}">
                <a16:creationId xmlns:a16="http://schemas.microsoft.com/office/drawing/2014/main" id="{9E4F4633-DC69-4061-B55D-08C9DB33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839" y="8167853"/>
            <a:ext cx="564605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 anti-bullying week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34C2AC60-583C-41C3-9304-8D0AEAE1B51F}"/>
              </a:ext>
            </a:extLst>
          </p:cNvPr>
          <p:cNvCxnSpPr>
            <a:cxnSpLocks/>
          </p:cNvCxnSpPr>
          <p:nvPr/>
        </p:nvCxnSpPr>
        <p:spPr>
          <a:xfrm>
            <a:off x="3929941" y="9775829"/>
            <a:ext cx="106230" cy="26146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Box 327">
            <a:extLst>
              <a:ext uri="{FF2B5EF4-FFF2-40B4-BE49-F238E27FC236}">
                <a16:creationId xmlns:a16="http://schemas.microsoft.com/office/drawing/2014/main" id="{35FA32EF-8D62-40D4-BE42-0E4F742ED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541" y="9593341"/>
            <a:ext cx="553854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 safer internet day</a:t>
            </a:r>
          </a:p>
        </p:txBody>
      </p:sp>
      <p:pic>
        <p:nvPicPr>
          <p:cNvPr id="419" name="Picture 418">
            <a:extLst>
              <a:ext uri="{FF2B5EF4-FFF2-40B4-BE49-F238E27FC236}">
                <a16:creationId xmlns:a16="http://schemas.microsoft.com/office/drawing/2014/main" id="{180A5C9B-19D8-45C1-9FF6-1A403CF789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42181" y="9453420"/>
            <a:ext cx="168008" cy="169705"/>
          </a:xfrm>
          <a:prstGeom prst="rect">
            <a:avLst/>
          </a:prstGeom>
        </p:spPr>
      </p:pic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5C2A476F-7921-4793-A52E-14F61144962E}"/>
              </a:ext>
            </a:extLst>
          </p:cNvPr>
          <p:cNvCxnSpPr>
            <a:cxnSpLocks/>
          </p:cNvCxnSpPr>
          <p:nvPr/>
        </p:nvCxnSpPr>
        <p:spPr>
          <a:xfrm flipH="1" flipV="1">
            <a:off x="4534252" y="10148754"/>
            <a:ext cx="32148" cy="15066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272">
            <a:extLst>
              <a:ext uri="{FF2B5EF4-FFF2-40B4-BE49-F238E27FC236}">
                <a16:creationId xmlns:a16="http://schemas.microsoft.com/office/drawing/2014/main" id="{CE261A55-ABFC-435D-AF05-5B16AC3D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017" y="10269340"/>
            <a:ext cx="483004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 anti-bullying week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FC573A-5048-4EB1-8F7C-42DD27500EDA}"/>
              </a:ext>
            </a:extLst>
          </p:cNvPr>
          <p:cNvSpPr txBox="1"/>
          <p:nvPr/>
        </p:nvSpPr>
        <p:spPr>
          <a:xfrm>
            <a:off x="1818885" y="7892948"/>
            <a:ext cx="543675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Deep fakes media reliability </a:t>
            </a: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4267195D-8E0F-42E7-B1C2-9C2C65C1D582}"/>
              </a:ext>
            </a:extLst>
          </p:cNvPr>
          <p:cNvCxnSpPr>
            <a:cxnSpLocks/>
          </p:cNvCxnSpPr>
          <p:nvPr/>
        </p:nvCxnSpPr>
        <p:spPr>
          <a:xfrm flipH="1" flipV="1">
            <a:off x="2067073" y="7615886"/>
            <a:ext cx="34608" cy="27945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435">
            <a:extLst>
              <a:ext uri="{FF2B5EF4-FFF2-40B4-BE49-F238E27FC236}">
                <a16:creationId xmlns:a16="http://schemas.microsoft.com/office/drawing/2014/main" id="{72964A2A-5A8D-41D0-B959-074BB7ED67E4}"/>
              </a:ext>
            </a:extLst>
          </p:cNvPr>
          <p:cNvSpPr txBox="1"/>
          <p:nvPr/>
        </p:nvSpPr>
        <p:spPr>
          <a:xfrm>
            <a:off x="908992" y="10239983"/>
            <a:ext cx="498673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Romantic relationships and boundaries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E97E4430-BBAB-4BC8-948C-B2171B12051E}"/>
              </a:ext>
            </a:extLst>
          </p:cNvPr>
          <p:cNvCxnSpPr>
            <a:cxnSpLocks/>
          </p:cNvCxnSpPr>
          <p:nvPr/>
        </p:nvCxnSpPr>
        <p:spPr>
          <a:xfrm flipV="1">
            <a:off x="1289101" y="10161265"/>
            <a:ext cx="458941" cy="1358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5" name="Picture 444">
            <a:extLst>
              <a:ext uri="{FF2B5EF4-FFF2-40B4-BE49-F238E27FC236}">
                <a16:creationId xmlns:a16="http://schemas.microsoft.com/office/drawing/2014/main" id="{1C5F717E-C216-4FBB-BB9A-17313A8CA4C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61136" y="10297147"/>
            <a:ext cx="212958" cy="212958"/>
          </a:xfrm>
          <a:prstGeom prst="rect">
            <a:avLst/>
          </a:prstGeom>
        </p:spPr>
      </p:pic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6842A743-4FAA-4D15-B64C-69B030489AB2}"/>
              </a:ext>
            </a:extLst>
          </p:cNvPr>
          <p:cNvCxnSpPr>
            <a:cxnSpLocks/>
            <a:endCxn id="3283" idx="1"/>
          </p:cNvCxnSpPr>
          <p:nvPr/>
        </p:nvCxnSpPr>
        <p:spPr>
          <a:xfrm flipV="1">
            <a:off x="1716649" y="10060145"/>
            <a:ext cx="252199" cy="3518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038F373E-4658-40DD-8CA7-8A154864F774}"/>
              </a:ext>
            </a:extLst>
          </p:cNvPr>
          <p:cNvSpPr txBox="1"/>
          <p:nvPr/>
        </p:nvSpPr>
        <p:spPr>
          <a:xfrm>
            <a:off x="1303071" y="10451773"/>
            <a:ext cx="650685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Discrimination and refugee week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564DDC8B-B9DA-4771-83FE-08ADDAE9BE86}"/>
              </a:ext>
            </a:extLst>
          </p:cNvPr>
          <p:cNvSpPr txBox="1"/>
          <p:nvPr/>
        </p:nvSpPr>
        <p:spPr>
          <a:xfrm>
            <a:off x="2310179" y="10342526"/>
            <a:ext cx="407810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Different families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3F6A8D2-1A5C-49CD-907E-8AE907C04D01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2118520" y="10113965"/>
            <a:ext cx="98723" cy="26378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1CF8A73-4FA4-4D22-9FA6-57846F36E9B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81429" y="9409992"/>
            <a:ext cx="254365" cy="250909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5A9025F-FF52-4710-B6FD-6426950D98C1}"/>
              </a:ext>
            </a:extLst>
          </p:cNvPr>
          <p:cNvCxnSpPr>
            <a:cxnSpLocks/>
          </p:cNvCxnSpPr>
          <p:nvPr/>
        </p:nvCxnSpPr>
        <p:spPr>
          <a:xfrm flipH="1">
            <a:off x="2563955" y="9792550"/>
            <a:ext cx="26977" cy="1323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xtBox 128">
            <a:extLst>
              <a:ext uri="{FF2B5EF4-FFF2-40B4-BE49-F238E27FC236}">
                <a16:creationId xmlns:a16="http://schemas.microsoft.com/office/drawing/2014/main" id="{188353BB-2289-4CA8-AF31-E5A0180C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431" y="9538281"/>
            <a:ext cx="422871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What can I share online?</a:t>
            </a:r>
          </a:p>
        </p:txBody>
      </p:sp>
      <p:sp>
        <p:nvSpPr>
          <p:cNvPr id="481" name="TextBox 128">
            <a:extLst>
              <a:ext uri="{FF2B5EF4-FFF2-40B4-BE49-F238E27FC236}">
                <a16:creationId xmlns:a16="http://schemas.microsoft.com/office/drawing/2014/main" id="{409ADDBD-5839-4C72-9BA7-CCB30F1E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71" y="9534218"/>
            <a:ext cx="524494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Gender stereotypes and gender identity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D59748D-864C-4494-907B-4A6F771A776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54195" y="9354594"/>
            <a:ext cx="206599" cy="192587"/>
          </a:xfrm>
          <a:prstGeom prst="rect">
            <a:avLst/>
          </a:prstGeom>
        </p:spPr>
      </p:pic>
      <p:sp>
        <p:nvSpPr>
          <p:cNvPr id="485" name="TextBox 272">
            <a:extLst>
              <a:ext uri="{FF2B5EF4-FFF2-40B4-BE49-F238E27FC236}">
                <a16:creationId xmlns:a16="http://schemas.microsoft.com/office/drawing/2014/main" id="{8475AB4D-200F-48EA-A10B-831BF854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984" y="9512296"/>
            <a:ext cx="41002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Banter and bullying</a:t>
            </a:r>
          </a:p>
        </p:txBody>
      </p:sp>
      <p:sp>
        <p:nvSpPr>
          <p:cNvPr id="497" name="TextBox 272">
            <a:extLst>
              <a:ext uri="{FF2B5EF4-FFF2-40B4-BE49-F238E27FC236}">
                <a16:creationId xmlns:a16="http://schemas.microsoft.com/office/drawing/2014/main" id="{3F2EFED8-97BF-409A-9B13-8762C5B9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42" y="10293543"/>
            <a:ext cx="507422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Bullying – where and how to seek help </a:t>
            </a:r>
          </a:p>
        </p:txBody>
      </p: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F9DC186F-E47E-4599-BF0D-CC34AC09F3AE}"/>
              </a:ext>
            </a:extLst>
          </p:cNvPr>
          <p:cNvCxnSpPr>
            <a:cxnSpLocks/>
          </p:cNvCxnSpPr>
          <p:nvPr/>
        </p:nvCxnSpPr>
        <p:spPr>
          <a:xfrm flipH="1" flipV="1">
            <a:off x="3486398" y="10156678"/>
            <a:ext cx="70974" cy="19194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411311FE-1601-4333-9BA3-5D59F7DF15AA}"/>
              </a:ext>
            </a:extLst>
          </p:cNvPr>
          <p:cNvCxnSpPr>
            <a:cxnSpLocks/>
          </p:cNvCxnSpPr>
          <p:nvPr/>
        </p:nvCxnSpPr>
        <p:spPr>
          <a:xfrm flipH="1" flipV="1">
            <a:off x="3800629" y="10165238"/>
            <a:ext cx="51351" cy="12080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272">
            <a:extLst>
              <a:ext uri="{FF2B5EF4-FFF2-40B4-BE49-F238E27FC236}">
                <a16:creationId xmlns:a16="http://schemas.microsoft.com/office/drawing/2014/main" id="{CC2BCD2D-D8FA-4904-AF16-7F4A2721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261" y="10246005"/>
            <a:ext cx="453967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Learning to manage emotions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2A0B4AE5-5834-476E-A690-10A0F10E4F76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33109"/>
          <a:stretch/>
        </p:blipFill>
        <p:spPr>
          <a:xfrm>
            <a:off x="4036171" y="10359587"/>
            <a:ext cx="168797" cy="161140"/>
          </a:xfrm>
          <a:prstGeom prst="rect">
            <a:avLst/>
          </a:prstGeom>
        </p:spPr>
      </p:pic>
      <p:sp>
        <p:nvSpPr>
          <p:cNvPr id="504" name="TextBox 154">
            <a:extLst>
              <a:ext uri="{FF2B5EF4-FFF2-40B4-BE49-F238E27FC236}">
                <a16:creationId xmlns:a16="http://schemas.microsoft.com/office/drawing/2014/main" id="{46F000C9-B8D1-44A6-993D-2877C8ADF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331" y="10344730"/>
            <a:ext cx="46458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Managing change</a:t>
            </a:r>
          </a:p>
        </p:txBody>
      </p:sp>
      <p:sp>
        <p:nvSpPr>
          <p:cNvPr id="507" name="TextBox 154">
            <a:extLst>
              <a:ext uri="{FF2B5EF4-FFF2-40B4-BE49-F238E27FC236}">
                <a16:creationId xmlns:a16="http://schemas.microsoft.com/office/drawing/2014/main" id="{F0D6F7A1-AE7B-4399-9155-936A5DF4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745" y="9479695"/>
            <a:ext cx="528686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Dealing with challenges of a new school</a:t>
            </a: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7A9BF7EE-D555-4EB5-8381-AA78F0C32375}"/>
              </a:ext>
            </a:extLst>
          </p:cNvPr>
          <p:cNvCxnSpPr>
            <a:cxnSpLocks/>
          </p:cNvCxnSpPr>
          <p:nvPr/>
        </p:nvCxnSpPr>
        <p:spPr>
          <a:xfrm flipH="1" flipV="1">
            <a:off x="5167654" y="10142124"/>
            <a:ext cx="30466" cy="2624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353FEF4A-F87E-4BA4-9D6A-287977F3C429}"/>
              </a:ext>
            </a:extLst>
          </p:cNvPr>
          <p:cNvSpPr txBox="1"/>
          <p:nvPr/>
        </p:nvSpPr>
        <p:spPr>
          <a:xfrm>
            <a:off x="5375547" y="7304144"/>
            <a:ext cx="621476" cy="16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County lines </a:t>
            </a:r>
          </a:p>
        </p:txBody>
      </p: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77639A11-1BD4-419F-AE71-5FBF5A069F94}"/>
              </a:ext>
            </a:extLst>
          </p:cNvPr>
          <p:cNvCxnSpPr>
            <a:cxnSpLocks/>
          </p:cNvCxnSpPr>
          <p:nvPr/>
        </p:nvCxnSpPr>
        <p:spPr>
          <a:xfrm flipH="1">
            <a:off x="5517396" y="7431440"/>
            <a:ext cx="99363" cy="1938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6" name="Picture 535">
            <a:extLst>
              <a:ext uri="{FF2B5EF4-FFF2-40B4-BE49-F238E27FC236}">
                <a16:creationId xmlns:a16="http://schemas.microsoft.com/office/drawing/2014/main" id="{951044CD-ABE4-4793-B00F-F1A2BFF1872E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3273" t="3815" r="23243" b="3911"/>
          <a:stretch/>
        </p:blipFill>
        <p:spPr>
          <a:xfrm>
            <a:off x="1501802" y="8159105"/>
            <a:ext cx="253068" cy="229226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446A59C0-4969-46D7-A722-C7EF1D165E4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74867" y="8496003"/>
            <a:ext cx="126656" cy="101325"/>
          </a:xfrm>
          <a:prstGeom prst="rect">
            <a:avLst/>
          </a:prstGeom>
        </p:spPr>
      </p:pic>
      <p:sp>
        <p:nvSpPr>
          <p:cNvPr id="537" name="TextBox 536">
            <a:extLst>
              <a:ext uri="{FF2B5EF4-FFF2-40B4-BE49-F238E27FC236}">
                <a16:creationId xmlns:a16="http://schemas.microsoft.com/office/drawing/2014/main" id="{198F6FAA-2EE7-4509-AE46-8850BA83A5B3}"/>
              </a:ext>
            </a:extLst>
          </p:cNvPr>
          <p:cNvSpPr txBox="1"/>
          <p:nvPr/>
        </p:nvSpPr>
        <p:spPr>
          <a:xfrm>
            <a:off x="3644015" y="9049612"/>
            <a:ext cx="551732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How can we form safe relationships online? 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5D0E5430-6F26-4A49-8AFF-B3F4E7589ED9}"/>
              </a:ext>
            </a:extLst>
          </p:cNvPr>
          <p:cNvSpPr txBox="1"/>
          <p:nvPr/>
        </p:nvSpPr>
        <p:spPr>
          <a:xfrm>
            <a:off x="4558045" y="9148224"/>
            <a:ext cx="723700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What does a healthy relationship look like? 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EB9C0594-D5AA-434F-9991-3669DC74D5EB}"/>
              </a:ext>
            </a:extLst>
          </p:cNvPr>
          <p:cNvSpPr txBox="1"/>
          <p:nvPr/>
        </p:nvSpPr>
        <p:spPr>
          <a:xfrm>
            <a:off x="3849097" y="8294812"/>
            <a:ext cx="496504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Teenage pregnancy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EF1705A3-3BFD-46F0-A49A-1A41EC4F27D7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28927" r="35430"/>
          <a:stretch/>
        </p:blipFill>
        <p:spPr>
          <a:xfrm>
            <a:off x="4274874" y="8377664"/>
            <a:ext cx="99155" cy="278190"/>
          </a:xfrm>
          <a:prstGeom prst="rect">
            <a:avLst/>
          </a:prstGeom>
        </p:spPr>
      </p:pic>
      <p:sp>
        <p:nvSpPr>
          <p:cNvPr id="543" name="TextBox 272">
            <a:extLst>
              <a:ext uri="{FF2B5EF4-FFF2-40B4-BE49-F238E27FC236}">
                <a16:creationId xmlns:a16="http://schemas.microsoft.com/office/drawing/2014/main" id="{BF1EB9C5-304C-4D7F-A420-B63759B5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705" y="9046572"/>
            <a:ext cx="49697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Drugs and dependency  </a:t>
            </a:r>
          </a:p>
        </p:txBody>
      </p:sp>
      <p:sp>
        <p:nvSpPr>
          <p:cNvPr id="545" name="TextBox 272">
            <a:extLst>
              <a:ext uri="{FF2B5EF4-FFF2-40B4-BE49-F238E27FC236}">
                <a16:creationId xmlns:a16="http://schemas.microsoft.com/office/drawing/2014/main" id="{9BB4EDB0-3663-41D1-9DD5-71FD5CE4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404" y="9090332"/>
            <a:ext cx="443495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Sexuality and coming out </a:t>
            </a:r>
          </a:p>
        </p:txBody>
      </p:sp>
      <p:sp>
        <p:nvSpPr>
          <p:cNvPr id="546" name="TextBox 272">
            <a:extLst>
              <a:ext uri="{FF2B5EF4-FFF2-40B4-BE49-F238E27FC236}">
                <a16:creationId xmlns:a16="http://schemas.microsoft.com/office/drawing/2014/main" id="{1B6F25CD-C97C-4ACF-B0AC-CA4E06DAD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24" y="8315240"/>
            <a:ext cx="397817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Bullying and mental health </a:t>
            </a:r>
          </a:p>
        </p:txBody>
      </p:sp>
      <p:sp>
        <p:nvSpPr>
          <p:cNvPr id="547" name="TextBox 204">
            <a:extLst>
              <a:ext uri="{FF2B5EF4-FFF2-40B4-BE49-F238E27FC236}">
                <a16:creationId xmlns:a16="http://schemas.microsoft.com/office/drawing/2014/main" id="{22C43BE2-A454-42C6-94A0-1A5A6AA8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396" y="7429506"/>
            <a:ext cx="464057" cy="4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Protected characteristics – equality act 2010</a:t>
            </a:r>
          </a:p>
        </p:txBody>
      </p: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DEA89BD9-4535-4068-8780-747B57B0814A}"/>
              </a:ext>
            </a:extLst>
          </p:cNvPr>
          <p:cNvCxnSpPr>
            <a:cxnSpLocks/>
          </p:cNvCxnSpPr>
          <p:nvPr/>
        </p:nvCxnSpPr>
        <p:spPr>
          <a:xfrm flipH="1">
            <a:off x="5582940" y="7662148"/>
            <a:ext cx="188257" cy="680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9" name="Picture 548">
            <a:extLst>
              <a:ext uri="{FF2B5EF4-FFF2-40B4-BE49-F238E27FC236}">
                <a16:creationId xmlns:a16="http://schemas.microsoft.com/office/drawing/2014/main" id="{EFCD2F63-F98B-4C2D-AF83-688B27543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120" y="7501418"/>
            <a:ext cx="267856" cy="265036"/>
          </a:xfrm>
          <a:prstGeom prst="rect">
            <a:avLst/>
          </a:prstGeom>
        </p:spPr>
      </p:pic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3CA4146A-DD40-4C19-BA97-053D29575AE6}"/>
              </a:ext>
            </a:extLst>
          </p:cNvPr>
          <p:cNvCxnSpPr>
            <a:cxnSpLocks/>
          </p:cNvCxnSpPr>
          <p:nvPr/>
        </p:nvCxnSpPr>
        <p:spPr>
          <a:xfrm flipH="1">
            <a:off x="2448888" y="8553599"/>
            <a:ext cx="26770" cy="14532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171">
            <a:extLst>
              <a:ext uri="{FF2B5EF4-FFF2-40B4-BE49-F238E27FC236}">
                <a16:creationId xmlns:a16="http://schemas.microsoft.com/office/drawing/2014/main" id="{F6B1BDF7-5231-49C0-9727-DA5986F279B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34013" y="8210753"/>
            <a:ext cx="155111" cy="186133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CA57A807-CEB9-45C4-9281-31F1C33E6A8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24704" t="17398" r="24340" b="18010"/>
          <a:stretch/>
        </p:blipFill>
        <p:spPr>
          <a:xfrm>
            <a:off x="4862064" y="9033792"/>
            <a:ext cx="167986" cy="146730"/>
          </a:xfrm>
          <a:prstGeom prst="rect">
            <a:avLst/>
          </a:prstGeom>
        </p:spPr>
      </p:pic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2CE45A05-D3F5-4BC8-8DE7-768512301084}"/>
              </a:ext>
            </a:extLst>
          </p:cNvPr>
          <p:cNvCxnSpPr>
            <a:cxnSpLocks/>
          </p:cNvCxnSpPr>
          <p:nvPr/>
        </p:nvCxnSpPr>
        <p:spPr>
          <a:xfrm flipH="1" flipV="1">
            <a:off x="4786812" y="8931720"/>
            <a:ext cx="10540" cy="2416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TextBox 551">
            <a:extLst>
              <a:ext uri="{FF2B5EF4-FFF2-40B4-BE49-F238E27FC236}">
                <a16:creationId xmlns:a16="http://schemas.microsoft.com/office/drawing/2014/main" id="{9EDBC23E-0446-44F1-BDA5-8C941D4C6352}"/>
              </a:ext>
            </a:extLst>
          </p:cNvPr>
          <p:cNvSpPr txBox="1"/>
          <p:nvPr/>
        </p:nvSpPr>
        <p:spPr>
          <a:xfrm>
            <a:off x="4345253" y="8202305"/>
            <a:ext cx="471906" cy="43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How can my behaviour online impact others? </a:t>
            </a:r>
          </a:p>
        </p:txBody>
      </p: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8D41756D-7B14-46E0-8269-1521DDF05535}"/>
              </a:ext>
            </a:extLst>
          </p:cNvPr>
          <p:cNvCxnSpPr>
            <a:cxnSpLocks/>
          </p:cNvCxnSpPr>
          <p:nvPr/>
        </p:nvCxnSpPr>
        <p:spPr>
          <a:xfrm flipH="1">
            <a:off x="4813622" y="8553599"/>
            <a:ext cx="49875" cy="1270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TextBox 553">
            <a:extLst>
              <a:ext uri="{FF2B5EF4-FFF2-40B4-BE49-F238E27FC236}">
                <a16:creationId xmlns:a16="http://schemas.microsoft.com/office/drawing/2014/main" id="{83A22E9E-EE42-4AD0-B31C-3632F0F0159A}"/>
              </a:ext>
            </a:extLst>
          </p:cNvPr>
          <p:cNvSpPr txBox="1"/>
          <p:nvPr/>
        </p:nvSpPr>
        <p:spPr>
          <a:xfrm>
            <a:off x="4717159" y="8403462"/>
            <a:ext cx="512145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Sharing youth produced imagery </a:t>
            </a: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FD33704C-3397-4530-8E77-D4BAA888ADFB}"/>
              </a:ext>
            </a:extLst>
          </p:cNvPr>
          <p:cNvCxnSpPr>
            <a:cxnSpLocks/>
          </p:cNvCxnSpPr>
          <p:nvPr/>
        </p:nvCxnSpPr>
        <p:spPr>
          <a:xfrm>
            <a:off x="5228872" y="7932147"/>
            <a:ext cx="307828" cy="409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TextBox 272">
            <a:extLst>
              <a:ext uri="{FF2B5EF4-FFF2-40B4-BE49-F238E27FC236}">
                <a16:creationId xmlns:a16="http://schemas.microsoft.com/office/drawing/2014/main" id="{9C2663F0-C907-4D04-A412-589501C48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775" y="9027422"/>
            <a:ext cx="544232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Impact of prejudice and discrimination on wellbeing</a:t>
            </a:r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C2CF118B-3C1A-4388-A3DA-A318957162D0}"/>
              </a:ext>
            </a:extLst>
          </p:cNvPr>
          <p:cNvCxnSpPr>
            <a:cxnSpLocks/>
          </p:cNvCxnSpPr>
          <p:nvPr/>
        </p:nvCxnSpPr>
        <p:spPr>
          <a:xfrm flipV="1">
            <a:off x="3335793" y="8996319"/>
            <a:ext cx="57916" cy="904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187">
            <a:extLst>
              <a:ext uri="{FF2B5EF4-FFF2-40B4-BE49-F238E27FC236}">
                <a16:creationId xmlns:a16="http://schemas.microsoft.com/office/drawing/2014/main" id="{C709DFE9-2A3A-415D-BDAC-B73FA42EB4F1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8" t="9139" r="4125" b="8827"/>
          <a:stretch/>
        </p:blipFill>
        <p:spPr>
          <a:xfrm>
            <a:off x="3435132" y="9000884"/>
            <a:ext cx="299639" cy="147340"/>
          </a:xfrm>
          <a:prstGeom prst="rect">
            <a:avLst/>
          </a:prstGeom>
        </p:spPr>
      </p:pic>
      <p:cxnSp>
        <p:nvCxnSpPr>
          <p:cNvPr id="559" name="Straight Connector 558">
            <a:extLst>
              <a:ext uri="{FF2B5EF4-FFF2-40B4-BE49-F238E27FC236}">
                <a16:creationId xmlns:a16="http://schemas.microsoft.com/office/drawing/2014/main" id="{78E1D86F-D0F2-4354-8495-A4520FA31A81}"/>
              </a:ext>
            </a:extLst>
          </p:cNvPr>
          <p:cNvCxnSpPr>
            <a:cxnSpLocks/>
          </p:cNvCxnSpPr>
          <p:nvPr/>
        </p:nvCxnSpPr>
        <p:spPr>
          <a:xfrm flipH="1">
            <a:off x="5721507" y="8324860"/>
            <a:ext cx="156828" cy="45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F7047158-8FAE-4193-BA90-94E8756FE15D}"/>
              </a:ext>
            </a:extLst>
          </p:cNvPr>
          <p:cNvCxnSpPr>
            <a:cxnSpLocks/>
          </p:cNvCxnSpPr>
          <p:nvPr/>
        </p:nvCxnSpPr>
        <p:spPr>
          <a:xfrm flipH="1" flipV="1">
            <a:off x="5559342" y="8808827"/>
            <a:ext cx="94436" cy="1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3E2D018E-3ED5-4B01-9E7A-F684A162D1DB}"/>
              </a:ext>
            </a:extLst>
          </p:cNvPr>
          <p:cNvCxnSpPr>
            <a:cxnSpLocks/>
            <a:endCxn id="563" idx="3"/>
          </p:cNvCxnSpPr>
          <p:nvPr/>
        </p:nvCxnSpPr>
        <p:spPr>
          <a:xfrm>
            <a:off x="5217345" y="8150441"/>
            <a:ext cx="170907" cy="1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204">
            <a:extLst>
              <a:ext uri="{FF2B5EF4-FFF2-40B4-BE49-F238E27FC236}">
                <a16:creationId xmlns:a16="http://schemas.microsoft.com/office/drawing/2014/main" id="{6BF9A9B9-B375-4017-A741-F0C3F89D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263" y="7918170"/>
            <a:ext cx="464057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Racism </a:t>
            </a:r>
          </a:p>
        </p:txBody>
      </p:sp>
      <p:sp>
        <p:nvSpPr>
          <p:cNvPr id="563" name="TextBox 204">
            <a:extLst>
              <a:ext uri="{FF2B5EF4-FFF2-40B4-BE49-F238E27FC236}">
                <a16:creationId xmlns:a16="http://schemas.microsoft.com/office/drawing/2014/main" id="{9A87ED46-1C0E-43B5-AB60-2904FCA1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195" y="8053439"/>
            <a:ext cx="464057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Being anti-racist</a:t>
            </a: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FB1CA883-03C1-4129-8EB4-87FA57BC5CA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77084" y="8114742"/>
            <a:ext cx="268313" cy="183847"/>
          </a:xfrm>
          <a:prstGeom prst="rect">
            <a:avLst/>
          </a:prstGeom>
        </p:spPr>
      </p:pic>
      <p:sp>
        <p:nvSpPr>
          <p:cNvPr id="564" name="TextBox 204">
            <a:extLst>
              <a:ext uri="{FF2B5EF4-FFF2-40B4-BE49-F238E27FC236}">
                <a16:creationId xmlns:a16="http://schemas.microsoft.com/office/drawing/2014/main" id="{BD50120F-A865-46D3-B3EB-4760D634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362" y="9098433"/>
            <a:ext cx="452306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Disability discrimination </a:t>
            </a: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5105F90E-2595-4863-84FB-C7BDA862D680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11686" t="5536" r="9673" b="12091"/>
          <a:stretch/>
        </p:blipFill>
        <p:spPr>
          <a:xfrm>
            <a:off x="5567077" y="9219148"/>
            <a:ext cx="191961" cy="213636"/>
          </a:xfrm>
          <a:prstGeom prst="rect">
            <a:avLst/>
          </a:prstGeom>
        </p:spPr>
      </p:pic>
      <p:sp>
        <p:nvSpPr>
          <p:cNvPr id="566" name="TextBox 204">
            <a:extLst>
              <a:ext uri="{FF2B5EF4-FFF2-40B4-BE49-F238E27FC236}">
                <a16:creationId xmlns:a16="http://schemas.microsoft.com/office/drawing/2014/main" id="{0526157C-103A-4413-8926-64DDC0DF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80" y="8673675"/>
            <a:ext cx="61544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Gender discrimination </a:t>
            </a:r>
          </a:p>
        </p:txBody>
      </p:sp>
      <p:sp>
        <p:nvSpPr>
          <p:cNvPr id="567" name="TextBox 204">
            <a:extLst>
              <a:ext uri="{FF2B5EF4-FFF2-40B4-BE49-F238E27FC236}">
                <a16:creationId xmlns:a16="http://schemas.microsoft.com/office/drawing/2014/main" id="{CC26B45F-70A4-46EA-B35A-89856AC6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670" y="8435437"/>
            <a:ext cx="61544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religious discrimination </a:t>
            </a:r>
          </a:p>
        </p:txBody>
      </p:sp>
      <p:sp>
        <p:nvSpPr>
          <p:cNvPr id="569" name="TextBox 204">
            <a:extLst>
              <a:ext uri="{FF2B5EF4-FFF2-40B4-BE49-F238E27FC236}">
                <a16:creationId xmlns:a16="http://schemas.microsoft.com/office/drawing/2014/main" id="{FD094FCF-12A4-44A2-975B-D0F68D9FF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469" y="7821113"/>
            <a:ext cx="943685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Impact of LGBTQ+ phobia</a:t>
            </a:r>
          </a:p>
        </p:txBody>
      </p: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30D26276-4027-4B11-BE49-7963906165E7}"/>
              </a:ext>
            </a:extLst>
          </p:cNvPr>
          <p:cNvCxnSpPr>
            <a:cxnSpLocks/>
          </p:cNvCxnSpPr>
          <p:nvPr/>
        </p:nvCxnSpPr>
        <p:spPr>
          <a:xfrm flipH="1" flipV="1">
            <a:off x="5422525" y="8908383"/>
            <a:ext cx="313015" cy="1872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204">
            <a:extLst>
              <a:ext uri="{FF2B5EF4-FFF2-40B4-BE49-F238E27FC236}">
                <a16:creationId xmlns:a16="http://schemas.microsoft.com/office/drawing/2014/main" id="{51C78161-2DB1-4029-B4BF-7A8299C0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082" y="9073590"/>
            <a:ext cx="647033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Gender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stereotyping</a:t>
            </a: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923682C6-1B9F-45A0-9E6A-5C00E3CECDF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b="6725"/>
          <a:stretch/>
        </p:blipFill>
        <p:spPr>
          <a:xfrm>
            <a:off x="5828631" y="8894094"/>
            <a:ext cx="286107" cy="204633"/>
          </a:xfrm>
          <a:prstGeom prst="rect">
            <a:avLst/>
          </a:prstGeom>
        </p:spPr>
      </p:pic>
      <p:sp>
        <p:nvSpPr>
          <p:cNvPr id="572" name="TextBox 272">
            <a:extLst>
              <a:ext uri="{FF2B5EF4-FFF2-40B4-BE49-F238E27FC236}">
                <a16:creationId xmlns:a16="http://schemas.microsoft.com/office/drawing/2014/main" id="{90B00502-82DA-4A1A-A841-FA41385D1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969" y="8299353"/>
            <a:ext cx="397817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E-safety drop 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down day</a:t>
            </a:r>
          </a:p>
        </p:txBody>
      </p: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6FAD88C7-E6CB-4A77-A0D3-74D66CA7C859}"/>
              </a:ext>
            </a:extLst>
          </p:cNvPr>
          <p:cNvCxnSpPr>
            <a:cxnSpLocks/>
            <a:stCxn id="572" idx="2"/>
          </p:cNvCxnSpPr>
          <p:nvPr/>
        </p:nvCxnSpPr>
        <p:spPr>
          <a:xfrm>
            <a:off x="2259877" y="8668171"/>
            <a:ext cx="14388" cy="5383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A89CE0FC-8340-4ED9-9441-8F86151A6EEC}"/>
              </a:ext>
            </a:extLst>
          </p:cNvPr>
          <p:cNvCxnSpPr>
            <a:cxnSpLocks/>
          </p:cNvCxnSpPr>
          <p:nvPr/>
        </p:nvCxnSpPr>
        <p:spPr>
          <a:xfrm flipV="1">
            <a:off x="1181092" y="6513294"/>
            <a:ext cx="437608" cy="397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82070439-2394-46B3-B132-D3EFC83B9A25}"/>
              </a:ext>
            </a:extLst>
          </p:cNvPr>
          <p:cNvCxnSpPr>
            <a:cxnSpLocks/>
          </p:cNvCxnSpPr>
          <p:nvPr/>
        </p:nvCxnSpPr>
        <p:spPr>
          <a:xfrm flipV="1">
            <a:off x="1197339" y="7359156"/>
            <a:ext cx="189325" cy="235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Box 582">
            <a:extLst>
              <a:ext uri="{FF2B5EF4-FFF2-40B4-BE49-F238E27FC236}">
                <a16:creationId xmlns:a16="http://schemas.microsoft.com/office/drawing/2014/main" id="{CDA8232A-F145-4BD1-BACA-787804C70C23}"/>
              </a:ext>
            </a:extLst>
          </p:cNvPr>
          <p:cNvSpPr txBox="1"/>
          <p:nvPr/>
        </p:nvSpPr>
        <p:spPr>
          <a:xfrm>
            <a:off x="2795568" y="7245347"/>
            <a:ext cx="502322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Child sexual exploitation 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3A6EC5E7-4094-429E-91E4-E551C67F8E42}"/>
              </a:ext>
            </a:extLst>
          </p:cNvPr>
          <p:cNvSpPr txBox="1"/>
          <p:nvPr/>
        </p:nvSpPr>
        <p:spPr>
          <a:xfrm>
            <a:off x="2452832" y="7220181"/>
            <a:ext cx="547338" cy="16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Youth court 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7412112B-2EA9-4E9C-A88F-4F5F89CB9F3D}"/>
              </a:ext>
            </a:extLst>
          </p:cNvPr>
          <p:cNvSpPr txBox="1"/>
          <p:nvPr/>
        </p:nvSpPr>
        <p:spPr>
          <a:xfrm>
            <a:off x="848722" y="8729778"/>
            <a:ext cx="502322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International women's  day </a:t>
            </a:r>
          </a:p>
        </p:txBody>
      </p: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A9074099-BDA5-4F22-BCA4-2D96E09715C0}"/>
              </a:ext>
            </a:extLst>
          </p:cNvPr>
          <p:cNvCxnSpPr>
            <a:cxnSpLocks/>
          </p:cNvCxnSpPr>
          <p:nvPr/>
        </p:nvCxnSpPr>
        <p:spPr>
          <a:xfrm>
            <a:off x="1231778" y="8915277"/>
            <a:ext cx="222362" cy="2594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>
            <a:extLst>
              <a:ext uri="{FF2B5EF4-FFF2-40B4-BE49-F238E27FC236}">
                <a16:creationId xmlns:a16="http://schemas.microsoft.com/office/drawing/2014/main" id="{58FD7418-055B-4955-A0F2-ECD9886EFDBC}"/>
              </a:ext>
            </a:extLst>
          </p:cNvPr>
          <p:cNvSpPr txBox="1"/>
          <p:nvPr/>
        </p:nvSpPr>
        <p:spPr>
          <a:xfrm>
            <a:off x="2656354" y="7834855"/>
            <a:ext cx="502322" cy="16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Hate crimes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88DE6933-B873-4923-A05F-DC888E7553ED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5039" t="8107" r="2797" b="14207"/>
          <a:stretch/>
        </p:blipFill>
        <p:spPr>
          <a:xfrm>
            <a:off x="2802764" y="7957681"/>
            <a:ext cx="207121" cy="17187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38F80C7-7CE4-4AB9-A4A4-EC7FE06678B0}"/>
              </a:ext>
            </a:extLst>
          </p:cNvPr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4532" y="7044569"/>
            <a:ext cx="269893" cy="316403"/>
          </a:xfrm>
          <a:prstGeom prst="rect">
            <a:avLst/>
          </a:prstGeom>
        </p:spPr>
      </p:pic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2D18F863-F45E-47FF-A20B-108E5243CC42}"/>
              </a:ext>
            </a:extLst>
          </p:cNvPr>
          <p:cNvCxnSpPr>
            <a:cxnSpLocks/>
          </p:cNvCxnSpPr>
          <p:nvPr/>
        </p:nvCxnSpPr>
        <p:spPr>
          <a:xfrm flipV="1">
            <a:off x="4487295" y="7643572"/>
            <a:ext cx="25643" cy="1300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FC57A43-D566-4D05-B4B1-AB7FB8443FB3}"/>
              </a:ext>
            </a:extLst>
          </p:cNvPr>
          <p:cNvSpPr txBox="1"/>
          <p:nvPr/>
        </p:nvSpPr>
        <p:spPr>
          <a:xfrm>
            <a:off x="4286623" y="7740088"/>
            <a:ext cx="551360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Recognising a toxic relationship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4C932E84-85EE-46A9-B1B5-7169D00B2C76}"/>
              </a:ext>
            </a:extLst>
          </p:cNvPr>
          <p:cNvSpPr txBox="1"/>
          <p:nvPr/>
        </p:nvSpPr>
        <p:spPr>
          <a:xfrm>
            <a:off x="3214039" y="7783527"/>
            <a:ext cx="530833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Maintaining healthy relationships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0C89D628-7528-4C14-A880-CFC53C03FFBE}"/>
              </a:ext>
            </a:extLst>
          </p:cNvPr>
          <p:cNvSpPr txBox="1"/>
          <p:nvPr/>
        </p:nvSpPr>
        <p:spPr>
          <a:xfrm>
            <a:off x="3717533" y="6983085"/>
            <a:ext cx="460181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Dealing with the end of a relationship</a:t>
            </a:r>
          </a:p>
        </p:txBody>
      </p: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0F063ECE-1356-4BC8-A8B6-EC45A47E8401}"/>
              </a:ext>
            </a:extLst>
          </p:cNvPr>
          <p:cNvCxnSpPr>
            <a:cxnSpLocks/>
          </p:cNvCxnSpPr>
          <p:nvPr/>
        </p:nvCxnSpPr>
        <p:spPr>
          <a:xfrm flipH="1">
            <a:off x="3851979" y="7320653"/>
            <a:ext cx="35282" cy="1346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Picture 243">
            <a:extLst>
              <a:ext uri="{FF2B5EF4-FFF2-40B4-BE49-F238E27FC236}">
                <a16:creationId xmlns:a16="http://schemas.microsoft.com/office/drawing/2014/main" id="{2DC61AC9-7072-454F-B959-5DDBA3F51A9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941004" y="7291486"/>
            <a:ext cx="244366" cy="244366"/>
          </a:xfrm>
          <a:prstGeom prst="rect">
            <a:avLst/>
          </a:prstGeom>
        </p:spPr>
      </p:pic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7B36A214-EB3D-462B-90C4-6C21BC8F712B}"/>
              </a:ext>
            </a:extLst>
          </p:cNvPr>
          <p:cNvCxnSpPr>
            <a:cxnSpLocks/>
          </p:cNvCxnSpPr>
          <p:nvPr/>
        </p:nvCxnSpPr>
        <p:spPr>
          <a:xfrm flipV="1">
            <a:off x="3384148" y="7685186"/>
            <a:ext cx="25643" cy="1300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TextBox 610">
            <a:extLst>
              <a:ext uri="{FF2B5EF4-FFF2-40B4-BE49-F238E27FC236}">
                <a16:creationId xmlns:a16="http://schemas.microsoft.com/office/drawing/2014/main" id="{7327D734-BB34-4FA9-AA9F-F3071AB92CDA}"/>
              </a:ext>
            </a:extLst>
          </p:cNvPr>
          <p:cNvSpPr txBox="1"/>
          <p:nvPr/>
        </p:nvSpPr>
        <p:spPr>
          <a:xfrm>
            <a:off x="3625981" y="7812961"/>
            <a:ext cx="502322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Risks of online relationships</a:t>
            </a: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6C335EB1-2DE6-417F-B53E-399A651E28FA}"/>
              </a:ext>
            </a:extLst>
          </p:cNvPr>
          <p:cNvCxnSpPr>
            <a:cxnSpLocks/>
          </p:cNvCxnSpPr>
          <p:nvPr/>
        </p:nvCxnSpPr>
        <p:spPr>
          <a:xfrm flipV="1">
            <a:off x="3823042" y="7682415"/>
            <a:ext cx="25643" cy="1300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" name="Picture 244">
            <a:extLst>
              <a:ext uri="{FF2B5EF4-FFF2-40B4-BE49-F238E27FC236}">
                <a16:creationId xmlns:a16="http://schemas.microsoft.com/office/drawing/2014/main" id="{C3FC0DA1-F900-4734-B20D-0F777DEC9CA4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l="10007" r="13686"/>
          <a:stretch/>
        </p:blipFill>
        <p:spPr>
          <a:xfrm>
            <a:off x="3521617" y="8056839"/>
            <a:ext cx="227003" cy="190791"/>
          </a:xfrm>
          <a:prstGeom prst="rect">
            <a:avLst/>
          </a:prstGeom>
        </p:spPr>
      </p:pic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EB5116E0-F1DA-4834-8F05-31D3B6565DD0}"/>
              </a:ext>
            </a:extLst>
          </p:cNvPr>
          <p:cNvCxnSpPr>
            <a:cxnSpLocks/>
          </p:cNvCxnSpPr>
          <p:nvPr/>
        </p:nvCxnSpPr>
        <p:spPr>
          <a:xfrm flipH="1">
            <a:off x="4272115" y="7342043"/>
            <a:ext cx="35282" cy="1346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extBox 614">
            <a:extLst>
              <a:ext uri="{FF2B5EF4-FFF2-40B4-BE49-F238E27FC236}">
                <a16:creationId xmlns:a16="http://schemas.microsoft.com/office/drawing/2014/main" id="{E69557EA-2C14-4505-9AF1-AA5B18FF81B9}"/>
              </a:ext>
            </a:extLst>
          </p:cNvPr>
          <p:cNvSpPr txBox="1"/>
          <p:nvPr/>
        </p:nvSpPr>
        <p:spPr>
          <a:xfrm>
            <a:off x="4112291" y="7017786"/>
            <a:ext cx="460181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Sexual harassment and victim blaming</a:t>
            </a:r>
          </a:p>
        </p:txBody>
      </p: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2374FE12-C05A-4311-A8E8-C4C99AC11330}"/>
              </a:ext>
            </a:extLst>
          </p:cNvPr>
          <p:cNvCxnSpPr>
            <a:cxnSpLocks/>
          </p:cNvCxnSpPr>
          <p:nvPr/>
        </p:nvCxnSpPr>
        <p:spPr>
          <a:xfrm flipH="1">
            <a:off x="4572891" y="7333732"/>
            <a:ext cx="64094" cy="1087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TextBox 616">
            <a:extLst>
              <a:ext uri="{FF2B5EF4-FFF2-40B4-BE49-F238E27FC236}">
                <a16:creationId xmlns:a16="http://schemas.microsoft.com/office/drawing/2014/main" id="{B7FA0BB8-2015-43C1-B17D-9042D488F935}"/>
              </a:ext>
            </a:extLst>
          </p:cNvPr>
          <p:cNvSpPr txBox="1"/>
          <p:nvPr/>
        </p:nvSpPr>
        <p:spPr>
          <a:xfrm>
            <a:off x="4437380" y="7060238"/>
            <a:ext cx="460181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Peer on peer sexual  abuse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EB48E632-15AC-4D11-AD01-447D82515F3C}"/>
              </a:ext>
            </a:extLst>
          </p:cNvPr>
          <p:cNvSpPr txBox="1"/>
          <p:nvPr/>
        </p:nvSpPr>
        <p:spPr>
          <a:xfrm>
            <a:off x="838747" y="7299710"/>
            <a:ext cx="492278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Toxic masculinity </a:t>
            </a:r>
          </a:p>
        </p:txBody>
      </p:sp>
      <p:pic>
        <p:nvPicPr>
          <p:cNvPr id="619" name="Picture 618">
            <a:extLst>
              <a:ext uri="{FF2B5EF4-FFF2-40B4-BE49-F238E27FC236}">
                <a16:creationId xmlns:a16="http://schemas.microsoft.com/office/drawing/2014/main" id="{9A00E5C4-8980-4990-ACB8-6B6452B6A31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60389" y="7469638"/>
            <a:ext cx="190902" cy="227040"/>
          </a:xfrm>
          <a:prstGeom prst="rect">
            <a:avLst/>
          </a:prstGeom>
        </p:spPr>
      </p:pic>
      <p:sp>
        <p:nvSpPr>
          <p:cNvPr id="620" name="TextBox 272">
            <a:extLst>
              <a:ext uri="{FF2B5EF4-FFF2-40B4-BE49-F238E27FC236}">
                <a16:creationId xmlns:a16="http://schemas.microsoft.com/office/drawing/2014/main" id="{1852FA6C-6531-430E-BF6F-5A983E5F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66" y="6272773"/>
            <a:ext cx="440330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Managing and expressing emotions</a:t>
            </a:r>
          </a:p>
        </p:txBody>
      </p:sp>
      <p:pic>
        <p:nvPicPr>
          <p:cNvPr id="621" name="Picture 620">
            <a:extLst>
              <a:ext uri="{FF2B5EF4-FFF2-40B4-BE49-F238E27FC236}">
                <a16:creationId xmlns:a16="http://schemas.microsoft.com/office/drawing/2014/main" id="{B0BA04E5-1EAB-4ADA-95E5-8DC954E9AA5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33109"/>
          <a:stretch/>
        </p:blipFill>
        <p:spPr>
          <a:xfrm>
            <a:off x="852164" y="6643247"/>
            <a:ext cx="280387" cy="267666"/>
          </a:xfrm>
          <a:prstGeom prst="rect">
            <a:avLst/>
          </a:prstGeom>
        </p:spPr>
      </p:pic>
      <p:sp>
        <p:nvSpPr>
          <p:cNvPr id="622" name="TextBox 272">
            <a:extLst>
              <a:ext uri="{FF2B5EF4-FFF2-40B4-BE49-F238E27FC236}">
                <a16:creationId xmlns:a16="http://schemas.microsoft.com/office/drawing/2014/main" id="{5303FE37-1EAB-4AC6-AB33-DF855774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96" y="6597533"/>
            <a:ext cx="48563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Men and mental health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08C1DEC0-E80D-49AF-BDE2-CB4A20F34397}"/>
              </a:ext>
            </a:extLst>
          </p:cNvPr>
          <p:cNvSpPr txBox="1"/>
          <p:nvPr/>
        </p:nvSpPr>
        <p:spPr>
          <a:xfrm>
            <a:off x="2938738" y="8068960"/>
            <a:ext cx="465748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srgbClr val="0B0C0C"/>
                </a:solidFill>
                <a:latin typeface="Calibri"/>
              </a:rPr>
              <a:t>honour-based violence</a:t>
            </a:r>
            <a:endParaRPr lang="en-GB" sz="449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0F8C6390-B719-49AB-B1E4-5F275C10B39B}"/>
              </a:ext>
            </a:extLst>
          </p:cNvPr>
          <p:cNvCxnSpPr>
            <a:cxnSpLocks/>
            <a:stCxn id="628" idx="0"/>
          </p:cNvCxnSpPr>
          <p:nvPr/>
        </p:nvCxnSpPr>
        <p:spPr>
          <a:xfrm flipV="1">
            <a:off x="3171612" y="7671737"/>
            <a:ext cx="3706" cy="39722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Rectangle 427">
            <a:extLst>
              <a:ext uri="{FF2B5EF4-FFF2-40B4-BE49-F238E27FC236}">
                <a16:creationId xmlns:a16="http://schemas.microsoft.com/office/drawing/2014/main" id="{2AB1665B-092C-3C1C-33CA-DDF138F7F77B}"/>
              </a:ext>
            </a:extLst>
          </p:cNvPr>
          <p:cNvSpPr/>
          <p:nvPr/>
        </p:nvSpPr>
        <p:spPr>
          <a:xfrm>
            <a:off x="3988377" y="3704109"/>
            <a:ext cx="40554" cy="401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2" name="TextBox 292">
            <a:extLst>
              <a:ext uri="{FF2B5EF4-FFF2-40B4-BE49-F238E27FC236}">
                <a16:creationId xmlns:a16="http://schemas.microsoft.com/office/drawing/2014/main" id="{6D0DA2D3-ECE8-C322-E539-E1C2759D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384" y="2050022"/>
            <a:ext cx="675733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Big questions  </a:t>
            </a:r>
          </a:p>
        </p:txBody>
      </p: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6A20DDF3-87DF-93A1-EA5F-9DDF2ABA92B9}"/>
              </a:ext>
            </a:extLst>
          </p:cNvPr>
          <p:cNvCxnSpPr>
            <a:cxnSpLocks/>
          </p:cNvCxnSpPr>
          <p:nvPr/>
        </p:nvCxnSpPr>
        <p:spPr>
          <a:xfrm flipV="1">
            <a:off x="4072421" y="1731748"/>
            <a:ext cx="0" cy="2398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A1A07BC9-EF22-70C5-868F-6B0B58CDA30D}"/>
              </a:ext>
            </a:extLst>
          </p:cNvPr>
          <p:cNvCxnSpPr>
            <a:cxnSpLocks/>
          </p:cNvCxnSpPr>
          <p:nvPr/>
        </p:nvCxnSpPr>
        <p:spPr>
          <a:xfrm flipV="1">
            <a:off x="4732926" y="1715564"/>
            <a:ext cx="0" cy="25827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392">
            <a:extLst>
              <a:ext uri="{FF2B5EF4-FFF2-40B4-BE49-F238E27FC236}">
                <a16:creationId xmlns:a16="http://schemas.microsoft.com/office/drawing/2014/main" id="{993B330F-B41B-B1A1-714A-7616BAAC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256" y="1952371"/>
            <a:ext cx="523340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Financial education 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0E5947CE-E87E-E755-32B7-31BC34D0FF73}"/>
              </a:ext>
            </a:extLst>
          </p:cNvPr>
          <p:cNvCxnSpPr>
            <a:cxnSpLocks/>
          </p:cNvCxnSpPr>
          <p:nvPr/>
        </p:nvCxnSpPr>
        <p:spPr>
          <a:xfrm flipH="1" flipV="1">
            <a:off x="3487461" y="1743301"/>
            <a:ext cx="12481" cy="5241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394">
            <a:extLst>
              <a:ext uri="{FF2B5EF4-FFF2-40B4-BE49-F238E27FC236}">
                <a16:creationId xmlns:a16="http://schemas.microsoft.com/office/drawing/2014/main" id="{B40262FF-56C8-234D-7875-55D82134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927" y="2270009"/>
            <a:ext cx="841546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British values</a:t>
            </a:r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1EA2FD68-298F-FE02-A2FE-1A2923DA479A}"/>
              </a:ext>
            </a:extLst>
          </p:cNvPr>
          <p:cNvCxnSpPr>
            <a:cxnSpLocks/>
          </p:cNvCxnSpPr>
          <p:nvPr/>
        </p:nvCxnSpPr>
        <p:spPr>
          <a:xfrm flipH="1" flipV="1">
            <a:off x="3251045" y="1736930"/>
            <a:ext cx="8915" cy="31112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TextBox 394">
            <a:extLst>
              <a:ext uri="{FF2B5EF4-FFF2-40B4-BE49-F238E27FC236}">
                <a16:creationId xmlns:a16="http://schemas.microsoft.com/office/drawing/2014/main" id="{47A06067-9197-FB58-AA62-D0A88B68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28" y="1980068"/>
            <a:ext cx="461477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</a:rPr>
              <a:t>Diversity </a:t>
            </a: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0382B935-8D57-64F3-7B90-D3FCB8CD5369}"/>
              </a:ext>
            </a:extLst>
          </p:cNvPr>
          <p:cNvSpPr/>
          <p:nvPr/>
        </p:nvSpPr>
        <p:spPr>
          <a:xfrm>
            <a:off x="3859919" y="4947582"/>
            <a:ext cx="41899" cy="426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8B15C2B3-C506-C843-A313-CE04E2AF92B0}"/>
              </a:ext>
            </a:extLst>
          </p:cNvPr>
          <p:cNvCxnSpPr>
            <a:cxnSpLocks/>
            <a:stCxn id="470" idx="2"/>
          </p:cNvCxnSpPr>
          <p:nvPr/>
        </p:nvCxnSpPr>
        <p:spPr>
          <a:xfrm flipH="1" flipV="1">
            <a:off x="5577886" y="6148094"/>
            <a:ext cx="365816" cy="1456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 531">
            <a:extLst>
              <a:ext uri="{FF2B5EF4-FFF2-40B4-BE49-F238E27FC236}">
                <a16:creationId xmlns:a16="http://schemas.microsoft.com/office/drawing/2014/main" id="{8449DC56-C5A8-8E50-8616-47EB15AF87EC}"/>
              </a:ext>
            </a:extLst>
          </p:cNvPr>
          <p:cNvSpPr txBox="1"/>
          <p:nvPr/>
        </p:nvSpPr>
        <p:spPr>
          <a:xfrm>
            <a:off x="2551740" y="6640169"/>
            <a:ext cx="531852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Online sexual harassment</a:t>
            </a:r>
          </a:p>
        </p:txBody>
      </p: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A9CB6B3A-E957-2E0A-CFA8-F11BE6B61788}"/>
              </a:ext>
            </a:extLst>
          </p:cNvPr>
          <p:cNvCxnSpPr>
            <a:cxnSpLocks/>
          </p:cNvCxnSpPr>
          <p:nvPr/>
        </p:nvCxnSpPr>
        <p:spPr>
          <a:xfrm>
            <a:off x="1209156" y="4081029"/>
            <a:ext cx="173869" cy="7974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31BADD45-F6F7-54D5-9A6C-AE9BF511ACC4}"/>
              </a:ext>
            </a:extLst>
          </p:cNvPr>
          <p:cNvCxnSpPr>
            <a:cxnSpLocks/>
            <a:stCxn id="204" idx="2"/>
          </p:cNvCxnSpPr>
          <p:nvPr/>
        </p:nvCxnSpPr>
        <p:spPr>
          <a:xfrm>
            <a:off x="3396705" y="4891579"/>
            <a:ext cx="71892" cy="1828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0639683C-FF68-4B80-02B4-975E0CE022AB}"/>
              </a:ext>
            </a:extLst>
          </p:cNvPr>
          <p:cNvCxnSpPr>
            <a:cxnSpLocks/>
          </p:cNvCxnSpPr>
          <p:nvPr/>
        </p:nvCxnSpPr>
        <p:spPr>
          <a:xfrm>
            <a:off x="3676880" y="4886951"/>
            <a:ext cx="19613" cy="12796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CC8DC5B2-AFB5-79C4-FE79-4C31346E39AD}"/>
              </a:ext>
            </a:extLst>
          </p:cNvPr>
          <p:cNvCxnSpPr>
            <a:cxnSpLocks/>
          </p:cNvCxnSpPr>
          <p:nvPr/>
        </p:nvCxnSpPr>
        <p:spPr>
          <a:xfrm>
            <a:off x="5182021" y="5716286"/>
            <a:ext cx="373583" cy="1049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A5D53D78-FFC7-930F-9226-8A78F86CB50C}"/>
              </a:ext>
            </a:extLst>
          </p:cNvPr>
          <p:cNvCxnSpPr>
            <a:cxnSpLocks/>
          </p:cNvCxnSpPr>
          <p:nvPr/>
        </p:nvCxnSpPr>
        <p:spPr>
          <a:xfrm flipH="1" flipV="1">
            <a:off x="4039448" y="5296782"/>
            <a:ext cx="16842" cy="1170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4415EE7A-B71B-E254-E428-6FA5848E7D40}"/>
              </a:ext>
            </a:extLst>
          </p:cNvPr>
          <p:cNvCxnSpPr>
            <a:cxnSpLocks/>
          </p:cNvCxnSpPr>
          <p:nvPr/>
        </p:nvCxnSpPr>
        <p:spPr>
          <a:xfrm flipH="1">
            <a:off x="3914096" y="4924553"/>
            <a:ext cx="35600" cy="1134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F50C2D34-6AF2-6304-1152-4B09BBC2C1A2}"/>
              </a:ext>
            </a:extLst>
          </p:cNvPr>
          <p:cNvCxnSpPr>
            <a:cxnSpLocks/>
          </p:cNvCxnSpPr>
          <p:nvPr/>
        </p:nvCxnSpPr>
        <p:spPr>
          <a:xfrm>
            <a:off x="5199325" y="4905066"/>
            <a:ext cx="10051" cy="1366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TextBox 234">
            <a:extLst>
              <a:ext uri="{FF2B5EF4-FFF2-40B4-BE49-F238E27FC236}">
                <a16:creationId xmlns:a16="http://schemas.microsoft.com/office/drawing/2014/main" id="{C059058D-FCDA-8F82-CBE3-12304F0B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748" y="4604294"/>
            <a:ext cx="428622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Refugees and asylum seekers</a:t>
            </a:r>
          </a:p>
        </p:txBody>
      </p:sp>
      <p:sp>
        <p:nvSpPr>
          <p:cNvPr id="600" name="TextBox 234">
            <a:extLst>
              <a:ext uri="{FF2B5EF4-FFF2-40B4-BE49-F238E27FC236}">
                <a16:creationId xmlns:a16="http://schemas.microsoft.com/office/drawing/2014/main" id="{B41CA548-1514-2ED4-3ED4-58F1FA20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954" y="5395195"/>
            <a:ext cx="668010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British values – discrimination and tolerance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46AA037-7C64-2031-7CFE-25868D26E9D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304304" y="5445471"/>
            <a:ext cx="240448" cy="160299"/>
          </a:xfrm>
          <a:prstGeom prst="rect">
            <a:avLst/>
          </a:prstGeom>
        </p:spPr>
      </p:pic>
      <p:sp>
        <p:nvSpPr>
          <p:cNvPr id="605" name="TextBox 234">
            <a:extLst>
              <a:ext uri="{FF2B5EF4-FFF2-40B4-BE49-F238E27FC236}">
                <a16:creationId xmlns:a16="http://schemas.microsoft.com/office/drawing/2014/main" id="{CFB4B2A1-E2DA-41A2-478A-1EA33581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146" y="4924612"/>
            <a:ext cx="464645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Debt and payday loans </a:t>
            </a:r>
          </a:p>
        </p:txBody>
      </p: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5997315D-DE4A-F5B9-0414-80A117DF8D67}"/>
              </a:ext>
            </a:extLst>
          </p:cNvPr>
          <p:cNvCxnSpPr>
            <a:cxnSpLocks/>
          </p:cNvCxnSpPr>
          <p:nvPr/>
        </p:nvCxnSpPr>
        <p:spPr>
          <a:xfrm>
            <a:off x="4196195" y="3613057"/>
            <a:ext cx="25094" cy="1629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1" name="Picture 630">
            <a:extLst>
              <a:ext uri="{FF2B5EF4-FFF2-40B4-BE49-F238E27FC236}">
                <a16:creationId xmlns:a16="http://schemas.microsoft.com/office/drawing/2014/main" id="{400289C3-8B6C-191C-3AF6-FF613E6936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93191" y="2915896"/>
            <a:ext cx="338366" cy="334418"/>
          </a:xfrm>
          <a:prstGeom prst="rect">
            <a:avLst/>
          </a:prstGeom>
        </p:spPr>
      </p:pic>
      <p:sp>
        <p:nvSpPr>
          <p:cNvPr id="632" name="TextBox 272">
            <a:extLst>
              <a:ext uri="{FF2B5EF4-FFF2-40B4-BE49-F238E27FC236}">
                <a16:creationId xmlns:a16="http://schemas.microsoft.com/office/drawing/2014/main" id="{ABC400CB-01BE-7847-BF05-FD1F6D90E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688" y="4106849"/>
            <a:ext cx="359050" cy="4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Mental health day </a:t>
            </a:r>
          </a:p>
        </p:txBody>
      </p: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5DCAECCA-C7FB-EE67-4BB4-4E03432FF06D}"/>
              </a:ext>
            </a:extLst>
          </p:cNvPr>
          <p:cNvCxnSpPr>
            <a:cxnSpLocks/>
          </p:cNvCxnSpPr>
          <p:nvPr/>
        </p:nvCxnSpPr>
        <p:spPr>
          <a:xfrm flipH="1" flipV="1">
            <a:off x="4146766" y="4040219"/>
            <a:ext cx="47556" cy="858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" name="Picture 633">
            <a:extLst>
              <a:ext uri="{FF2B5EF4-FFF2-40B4-BE49-F238E27FC236}">
                <a16:creationId xmlns:a16="http://schemas.microsoft.com/office/drawing/2014/main" id="{6B5D1890-F3A7-C00A-D152-079C3ABBF338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8019" t="13744" r="7157" b="12456"/>
          <a:stretch/>
        </p:blipFill>
        <p:spPr>
          <a:xfrm>
            <a:off x="4266969" y="4121001"/>
            <a:ext cx="318288" cy="276925"/>
          </a:xfrm>
          <a:prstGeom prst="rect">
            <a:avLst/>
          </a:prstGeom>
        </p:spPr>
      </p:pic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4E863541-E7E4-6A8B-E7FF-2F242F0BC075}"/>
              </a:ext>
            </a:extLst>
          </p:cNvPr>
          <p:cNvCxnSpPr>
            <a:cxnSpLocks/>
          </p:cNvCxnSpPr>
          <p:nvPr/>
        </p:nvCxnSpPr>
        <p:spPr>
          <a:xfrm flipH="1">
            <a:off x="3045432" y="3581705"/>
            <a:ext cx="75857" cy="2832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TextBox 272">
            <a:extLst>
              <a:ext uri="{FF2B5EF4-FFF2-40B4-BE49-F238E27FC236}">
                <a16:creationId xmlns:a16="http://schemas.microsoft.com/office/drawing/2014/main" id="{236BE5B3-0EB1-87DC-2835-958518D3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695" y="4097004"/>
            <a:ext cx="417157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Coping with exam stress</a:t>
            </a:r>
          </a:p>
        </p:txBody>
      </p: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B7A0A65-5767-9591-049D-4782948623BF}"/>
              </a:ext>
            </a:extLst>
          </p:cNvPr>
          <p:cNvCxnSpPr>
            <a:cxnSpLocks/>
            <a:stCxn id="641" idx="0"/>
          </p:cNvCxnSpPr>
          <p:nvPr/>
        </p:nvCxnSpPr>
        <p:spPr>
          <a:xfrm flipH="1" flipV="1">
            <a:off x="4655973" y="4036191"/>
            <a:ext cx="34300" cy="608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0497575B-033D-D8F3-04ED-334065EA629D}"/>
              </a:ext>
            </a:extLst>
          </p:cNvPr>
          <p:cNvCxnSpPr>
            <a:cxnSpLocks/>
          </p:cNvCxnSpPr>
          <p:nvPr/>
        </p:nvCxnSpPr>
        <p:spPr>
          <a:xfrm flipH="1">
            <a:off x="4441295" y="3592419"/>
            <a:ext cx="116307" cy="3153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TextBox 282">
            <a:extLst>
              <a:ext uri="{FF2B5EF4-FFF2-40B4-BE49-F238E27FC236}">
                <a16:creationId xmlns:a16="http://schemas.microsoft.com/office/drawing/2014/main" id="{EC9A4811-6122-62F8-5C1A-61C1B237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48" y="5569921"/>
            <a:ext cx="544765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Drugs – nitrous oxide </a:t>
            </a:r>
          </a:p>
        </p:txBody>
      </p:sp>
      <p:sp>
        <p:nvSpPr>
          <p:cNvPr id="646" name="TextBox 259">
            <a:extLst>
              <a:ext uri="{FF2B5EF4-FFF2-40B4-BE49-F238E27FC236}">
                <a16:creationId xmlns:a16="http://schemas.microsoft.com/office/drawing/2014/main" id="{31122DDA-99EA-8D5C-5E17-AF2374EB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8" y="3241895"/>
            <a:ext cx="475310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Life after Barlow – post 16 options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C4EE3453-3146-B02A-483D-E3C73E2DB225}"/>
              </a:ext>
            </a:extLst>
          </p:cNvPr>
          <p:cNvCxnSpPr>
            <a:cxnSpLocks/>
          </p:cNvCxnSpPr>
          <p:nvPr/>
        </p:nvCxnSpPr>
        <p:spPr>
          <a:xfrm flipH="1">
            <a:off x="3814033" y="3578216"/>
            <a:ext cx="14213" cy="3455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4B5C01C4-53B6-4E8F-A67C-25982509521A}"/>
              </a:ext>
            </a:extLst>
          </p:cNvPr>
          <p:cNvCxnSpPr>
            <a:cxnSpLocks/>
          </p:cNvCxnSpPr>
          <p:nvPr/>
        </p:nvCxnSpPr>
        <p:spPr>
          <a:xfrm flipH="1">
            <a:off x="4739086" y="3516646"/>
            <a:ext cx="145158" cy="3656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9" name="TextBox 282">
            <a:extLst>
              <a:ext uri="{FF2B5EF4-FFF2-40B4-BE49-F238E27FC236}">
                <a16:creationId xmlns:a16="http://schemas.microsoft.com/office/drawing/2014/main" id="{32E2F6A0-3A9B-5F86-6DDF-0E95DA51C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111" y="3280204"/>
            <a:ext cx="445543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Emotional health checks</a:t>
            </a:r>
          </a:p>
        </p:txBody>
      </p: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E73852A6-F3BF-7BE8-2B12-FAE1A0F4DA02}"/>
              </a:ext>
            </a:extLst>
          </p:cNvPr>
          <p:cNvCxnSpPr>
            <a:cxnSpLocks/>
          </p:cNvCxnSpPr>
          <p:nvPr/>
        </p:nvCxnSpPr>
        <p:spPr>
          <a:xfrm flipH="1">
            <a:off x="4612887" y="9874059"/>
            <a:ext cx="55084" cy="766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939FC7D9-01A7-BE5E-1C75-3AC0ECE42623}"/>
              </a:ext>
            </a:extLst>
          </p:cNvPr>
          <p:cNvCxnSpPr>
            <a:cxnSpLocks/>
            <a:endCxn id="371" idx="0"/>
          </p:cNvCxnSpPr>
          <p:nvPr/>
        </p:nvCxnSpPr>
        <p:spPr>
          <a:xfrm>
            <a:off x="4352217" y="9724661"/>
            <a:ext cx="68228" cy="1919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TextBox 543">
            <a:extLst>
              <a:ext uri="{FF2B5EF4-FFF2-40B4-BE49-F238E27FC236}">
                <a16:creationId xmlns:a16="http://schemas.microsoft.com/office/drawing/2014/main" id="{A14B71CC-5C9F-C945-35F6-C48527FFC6E5}"/>
              </a:ext>
            </a:extLst>
          </p:cNvPr>
          <p:cNvSpPr txBox="1"/>
          <p:nvPr/>
        </p:nvSpPr>
        <p:spPr>
          <a:xfrm>
            <a:off x="4166462" y="9460945"/>
            <a:ext cx="595492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Emotional and physical  changes during puberty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F1ED1F9E-093E-625F-DBC0-4F4D60D1C6EF}"/>
              </a:ext>
            </a:extLst>
          </p:cNvPr>
          <p:cNvSpPr txBox="1"/>
          <p:nvPr/>
        </p:nvSpPr>
        <p:spPr>
          <a:xfrm>
            <a:off x="4938701" y="10316360"/>
            <a:ext cx="625519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Managing changing relationships during puberty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54448FCF-9BF6-BA0E-9E0E-8DFB2E0279FB}"/>
              </a:ext>
            </a:extLst>
          </p:cNvPr>
          <p:cNvSpPr txBox="1"/>
          <p:nvPr/>
        </p:nvSpPr>
        <p:spPr>
          <a:xfrm>
            <a:off x="322912" y="9722572"/>
            <a:ext cx="502322" cy="16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FGM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0B9E90DA-1DEE-AAE1-3273-9E17E57FD20E}"/>
              </a:ext>
            </a:extLst>
          </p:cNvPr>
          <p:cNvCxnSpPr>
            <a:cxnSpLocks/>
          </p:cNvCxnSpPr>
          <p:nvPr/>
        </p:nvCxnSpPr>
        <p:spPr>
          <a:xfrm flipV="1">
            <a:off x="700839" y="9776156"/>
            <a:ext cx="904449" cy="131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E4DC9D56-9C89-3359-FE87-C95B6B1FC20C}"/>
              </a:ext>
            </a:extLst>
          </p:cNvPr>
          <p:cNvCxnSpPr>
            <a:cxnSpLocks/>
          </p:cNvCxnSpPr>
          <p:nvPr/>
        </p:nvCxnSpPr>
        <p:spPr>
          <a:xfrm>
            <a:off x="1114801" y="9098433"/>
            <a:ext cx="315522" cy="865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TextBox 605">
            <a:extLst>
              <a:ext uri="{FF2B5EF4-FFF2-40B4-BE49-F238E27FC236}">
                <a16:creationId xmlns:a16="http://schemas.microsoft.com/office/drawing/2014/main" id="{AC1C120F-3229-CBD6-2D28-CE658341CCE8}"/>
              </a:ext>
            </a:extLst>
          </p:cNvPr>
          <p:cNvSpPr txBox="1"/>
          <p:nvPr/>
        </p:nvSpPr>
        <p:spPr>
          <a:xfrm>
            <a:off x="750131" y="9174693"/>
            <a:ext cx="502322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How are laws made? 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342C26B2-6092-D970-EAA2-5FA9166DAEBA}"/>
              </a:ext>
            </a:extLst>
          </p:cNvPr>
          <p:cNvSpPr txBox="1"/>
          <p:nvPr/>
        </p:nvSpPr>
        <p:spPr>
          <a:xfrm>
            <a:off x="596626" y="9576120"/>
            <a:ext cx="739106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Teamwork and workplace skills </a:t>
            </a:r>
          </a:p>
        </p:txBody>
      </p: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1877794A-BCF8-9E76-3DCD-E389ACAE83B0}"/>
              </a:ext>
            </a:extLst>
          </p:cNvPr>
          <p:cNvCxnSpPr>
            <a:cxnSpLocks/>
          </p:cNvCxnSpPr>
          <p:nvPr/>
        </p:nvCxnSpPr>
        <p:spPr>
          <a:xfrm>
            <a:off x="1230581" y="9671492"/>
            <a:ext cx="216193" cy="55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" name="TextBox 644">
            <a:extLst>
              <a:ext uri="{FF2B5EF4-FFF2-40B4-BE49-F238E27FC236}">
                <a16:creationId xmlns:a16="http://schemas.microsoft.com/office/drawing/2014/main" id="{7B1312B5-73CA-0499-80A7-AFE594531385}"/>
              </a:ext>
            </a:extLst>
          </p:cNvPr>
          <p:cNvSpPr txBox="1"/>
          <p:nvPr/>
        </p:nvSpPr>
        <p:spPr>
          <a:xfrm>
            <a:off x="660494" y="9786764"/>
            <a:ext cx="502322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What are British values?</a:t>
            </a:r>
          </a:p>
        </p:txBody>
      </p: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A0DE129A-2670-B2ED-D12C-B3219212BE79}"/>
              </a:ext>
            </a:extLst>
          </p:cNvPr>
          <p:cNvCxnSpPr>
            <a:cxnSpLocks/>
          </p:cNvCxnSpPr>
          <p:nvPr/>
        </p:nvCxnSpPr>
        <p:spPr>
          <a:xfrm flipV="1">
            <a:off x="1010107" y="9866104"/>
            <a:ext cx="559559" cy="5445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15F1B76F-CB4A-F27D-5786-17AE471DF07B}"/>
              </a:ext>
            </a:extLst>
          </p:cNvPr>
          <p:cNvCxnSpPr>
            <a:cxnSpLocks/>
          </p:cNvCxnSpPr>
          <p:nvPr/>
        </p:nvCxnSpPr>
        <p:spPr>
          <a:xfrm>
            <a:off x="1125299" y="9297484"/>
            <a:ext cx="248154" cy="551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B5C45CAE-BBBD-82FD-CCF5-3F84FCD8737B}"/>
              </a:ext>
            </a:extLst>
          </p:cNvPr>
          <p:cNvCxnSpPr>
            <a:cxnSpLocks/>
          </p:cNvCxnSpPr>
          <p:nvPr/>
        </p:nvCxnSpPr>
        <p:spPr>
          <a:xfrm>
            <a:off x="1063019" y="9439604"/>
            <a:ext cx="378047" cy="848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TextBox 661">
            <a:extLst>
              <a:ext uri="{FF2B5EF4-FFF2-40B4-BE49-F238E27FC236}">
                <a16:creationId xmlns:a16="http://schemas.microsoft.com/office/drawing/2014/main" id="{E5F6A5E2-0035-509E-EA58-FC0B5191E78C}"/>
              </a:ext>
            </a:extLst>
          </p:cNvPr>
          <p:cNvSpPr txBox="1"/>
          <p:nvPr/>
        </p:nvSpPr>
        <p:spPr>
          <a:xfrm>
            <a:off x="566952" y="9393892"/>
            <a:ext cx="502322" cy="16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Hate crime </a:t>
            </a:r>
          </a:p>
        </p:txBody>
      </p:sp>
      <p:sp>
        <p:nvSpPr>
          <p:cNvPr id="664" name="TextBox 204">
            <a:extLst>
              <a:ext uri="{FF2B5EF4-FFF2-40B4-BE49-F238E27FC236}">
                <a16:creationId xmlns:a16="http://schemas.microsoft.com/office/drawing/2014/main" id="{6C3514B8-B1CB-DB67-5EEC-A0E2D599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769" y="8244575"/>
            <a:ext cx="464057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Knife crime and the law</a:t>
            </a:r>
          </a:p>
        </p:txBody>
      </p:sp>
      <p:sp>
        <p:nvSpPr>
          <p:cNvPr id="665" name="TextBox 204">
            <a:extLst>
              <a:ext uri="{FF2B5EF4-FFF2-40B4-BE49-F238E27FC236}">
                <a16:creationId xmlns:a16="http://schemas.microsoft.com/office/drawing/2014/main" id="{CBD19942-CC41-6A66-F88E-E50DE78B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559" y="7994553"/>
            <a:ext cx="464057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Racism </a:t>
            </a:r>
          </a:p>
        </p:txBody>
      </p:sp>
      <p:sp>
        <p:nvSpPr>
          <p:cNvPr id="667" name="TextBox 204">
            <a:extLst>
              <a:ext uri="{FF2B5EF4-FFF2-40B4-BE49-F238E27FC236}">
                <a16:creationId xmlns:a16="http://schemas.microsoft.com/office/drawing/2014/main" id="{10A439EA-9705-D503-7B70-975BEE94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986" y="8303819"/>
            <a:ext cx="464057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Peer pressure and body image </a:t>
            </a:r>
          </a:p>
        </p:txBody>
      </p: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A95D8E1E-AF25-049D-243C-36A87F64F732}"/>
              </a:ext>
            </a:extLst>
          </p:cNvPr>
          <p:cNvCxnSpPr>
            <a:cxnSpLocks/>
          </p:cNvCxnSpPr>
          <p:nvPr/>
        </p:nvCxnSpPr>
        <p:spPr>
          <a:xfrm>
            <a:off x="5342870" y="8394792"/>
            <a:ext cx="60575" cy="683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982877F4-ED94-D06F-B967-A2F6EDECBE9E}"/>
              </a:ext>
            </a:extLst>
          </p:cNvPr>
          <p:cNvCxnSpPr>
            <a:cxnSpLocks/>
          </p:cNvCxnSpPr>
          <p:nvPr/>
        </p:nvCxnSpPr>
        <p:spPr>
          <a:xfrm flipH="1">
            <a:off x="5640553" y="8051095"/>
            <a:ext cx="288567" cy="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BF66055A-D63C-560F-86FD-ACEF6E2F8995}"/>
              </a:ext>
            </a:extLst>
          </p:cNvPr>
          <p:cNvCxnSpPr>
            <a:cxnSpLocks/>
          </p:cNvCxnSpPr>
          <p:nvPr/>
        </p:nvCxnSpPr>
        <p:spPr>
          <a:xfrm flipH="1" flipV="1">
            <a:off x="5691354" y="8494908"/>
            <a:ext cx="94436" cy="1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TextBox 204">
            <a:extLst>
              <a:ext uri="{FF2B5EF4-FFF2-40B4-BE49-F238E27FC236}">
                <a16:creationId xmlns:a16="http://schemas.microsoft.com/office/drawing/2014/main" id="{A0A2CE0C-D120-23BA-21A6-BDA4645E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434" y="7992688"/>
            <a:ext cx="619263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Fake news and media reliability  </a:t>
            </a:r>
          </a:p>
        </p:txBody>
      </p:sp>
      <p:sp>
        <p:nvSpPr>
          <p:cNvPr id="676" name="TextBox 204">
            <a:extLst>
              <a:ext uri="{FF2B5EF4-FFF2-40B4-BE49-F238E27FC236}">
                <a16:creationId xmlns:a16="http://schemas.microsoft.com/office/drawing/2014/main" id="{953D8237-6F95-D873-369B-B4FB235C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084" y="8267808"/>
            <a:ext cx="452306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Drug laws </a:t>
            </a:r>
          </a:p>
        </p:txBody>
      </p: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658C3046-C6D2-31BB-1789-14277212063C}"/>
              </a:ext>
            </a:extLst>
          </p:cNvPr>
          <p:cNvCxnSpPr>
            <a:cxnSpLocks/>
          </p:cNvCxnSpPr>
          <p:nvPr/>
        </p:nvCxnSpPr>
        <p:spPr>
          <a:xfrm>
            <a:off x="5347875" y="7316640"/>
            <a:ext cx="32445" cy="27220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" name="TextBox 204">
            <a:extLst>
              <a:ext uri="{FF2B5EF4-FFF2-40B4-BE49-F238E27FC236}">
                <a16:creationId xmlns:a16="http://schemas.microsoft.com/office/drawing/2014/main" id="{8752A476-AA5C-38FB-FCB3-D995F5B9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882" y="7150399"/>
            <a:ext cx="520150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Personal finance</a:t>
            </a:r>
          </a:p>
        </p:txBody>
      </p:sp>
      <p:pic>
        <p:nvPicPr>
          <p:cNvPr id="53" name="Picture 2" descr="See the source image">
            <a:extLst>
              <a:ext uri="{FF2B5EF4-FFF2-40B4-BE49-F238E27FC236}">
                <a16:creationId xmlns:a16="http://schemas.microsoft.com/office/drawing/2014/main" id="{FAA6A5A2-BEAF-91F4-FCAA-5201BADF9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90" y="7005170"/>
            <a:ext cx="114971" cy="1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7B0B7F89-909B-08DF-1352-07E0AC48826E}"/>
              </a:ext>
            </a:extLst>
          </p:cNvPr>
          <p:cNvCxnSpPr>
            <a:cxnSpLocks/>
          </p:cNvCxnSpPr>
          <p:nvPr/>
        </p:nvCxnSpPr>
        <p:spPr>
          <a:xfrm flipH="1">
            <a:off x="3178324" y="8602351"/>
            <a:ext cx="11135" cy="1441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TextBox 513">
            <a:extLst>
              <a:ext uri="{FF2B5EF4-FFF2-40B4-BE49-F238E27FC236}">
                <a16:creationId xmlns:a16="http://schemas.microsoft.com/office/drawing/2014/main" id="{22F3083A-D7F5-5F57-72C9-40ED4F72E0E4}"/>
              </a:ext>
            </a:extLst>
          </p:cNvPr>
          <p:cNvSpPr txBox="1"/>
          <p:nvPr/>
        </p:nvSpPr>
        <p:spPr>
          <a:xfrm>
            <a:off x="3319159" y="8407471"/>
            <a:ext cx="430948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Coping strategies</a:t>
            </a:r>
          </a:p>
        </p:txBody>
      </p: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C5632FEC-223D-87CE-4EEA-D24EC8FF71EB}"/>
              </a:ext>
            </a:extLst>
          </p:cNvPr>
          <p:cNvCxnSpPr>
            <a:cxnSpLocks/>
          </p:cNvCxnSpPr>
          <p:nvPr/>
        </p:nvCxnSpPr>
        <p:spPr>
          <a:xfrm flipH="1">
            <a:off x="3505679" y="8611707"/>
            <a:ext cx="26173" cy="1207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B4DD6844-888B-8FE2-2DA6-FA6D4A67BCB7}"/>
              </a:ext>
            </a:extLst>
          </p:cNvPr>
          <p:cNvCxnSpPr>
            <a:cxnSpLocks/>
          </p:cNvCxnSpPr>
          <p:nvPr/>
        </p:nvCxnSpPr>
        <p:spPr>
          <a:xfrm flipH="1" flipV="1">
            <a:off x="4208323" y="8937260"/>
            <a:ext cx="11802" cy="1831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TextBox 272">
            <a:extLst>
              <a:ext uri="{FF2B5EF4-FFF2-40B4-BE49-F238E27FC236}">
                <a16:creationId xmlns:a16="http://schemas.microsoft.com/office/drawing/2014/main" id="{71D6980A-2C17-CAD0-3598-2D0188FC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507" y="9113089"/>
            <a:ext cx="358097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Banter and bulling</a:t>
            </a:r>
          </a:p>
        </p:txBody>
      </p:sp>
      <p:sp>
        <p:nvSpPr>
          <p:cNvPr id="655" name="TextBox 355">
            <a:extLst>
              <a:ext uri="{FF2B5EF4-FFF2-40B4-BE49-F238E27FC236}">
                <a16:creationId xmlns:a16="http://schemas.microsoft.com/office/drawing/2014/main" id="{03417443-724B-1956-A62E-9E103CD9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25" y="7975085"/>
            <a:ext cx="377079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Basic banking  </a:t>
            </a:r>
          </a:p>
        </p:txBody>
      </p: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FE0ABCFA-BF20-6FDF-1365-B78B4B2F46A6}"/>
              </a:ext>
            </a:extLst>
          </p:cNvPr>
          <p:cNvCxnSpPr>
            <a:cxnSpLocks/>
            <a:stCxn id="655" idx="0"/>
            <a:endCxn id="515" idx="1"/>
          </p:cNvCxnSpPr>
          <p:nvPr/>
        </p:nvCxnSpPr>
        <p:spPr>
          <a:xfrm flipV="1">
            <a:off x="1104965" y="7585120"/>
            <a:ext cx="593997" cy="3899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TextBox 657">
            <a:extLst>
              <a:ext uri="{FF2B5EF4-FFF2-40B4-BE49-F238E27FC236}">
                <a16:creationId xmlns:a16="http://schemas.microsoft.com/office/drawing/2014/main" id="{F6AB7169-F54B-D143-D254-48A5C11C280A}"/>
              </a:ext>
            </a:extLst>
          </p:cNvPr>
          <p:cNvSpPr txBox="1"/>
          <p:nvPr/>
        </p:nvSpPr>
        <p:spPr>
          <a:xfrm>
            <a:off x="2215028" y="7829509"/>
            <a:ext cx="404662" cy="2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Women in STEM</a:t>
            </a:r>
          </a:p>
        </p:txBody>
      </p: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7A504DFE-DA7E-6F6E-716B-323602A91CFC}"/>
              </a:ext>
            </a:extLst>
          </p:cNvPr>
          <p:cNvCxnSpPr>
            <a:cxnSpLocks/>
          </p:cNvCxnSpPr>
          <p:nvPr/>
        </p:nvCxnSpPr>
        <p:spPr>
          <a:xfrm flipH="1" flipV="1">
            <a:off x="2416385" y="7707199"/>
            <a:ext cx="9843" cy="1364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B36A395A-0C52-487B-AEF8-7C8944B38F87}"/>
              </a:ext>
            </a:extLst>
          </p:cNvPr>
          <p:cNvCxnSpPr>
            <a:cxnSpLocks/>
          </p:cNvCxnSpPr>
          <p:nvPr/>
        </p:nvCxnSpPr>
        <p:spPr>
          <a:xfrm flipH="1" flipV="1">
            <a:off x="1875384" y="7697292"/>
            <a:ext cx="9843" cy="1364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TextBox 665">
            <a:extLst>
              <a:ext uri="{FF2B5EF4-FFF2-40B4-BE49-F238E27FC236}">
                <a16:creationId xmlns:a16="http://schemas.microsoft.com/office/drawing/2014/main" id="{228F3EEC-791E-7E87-9AAF-129F28623146}"/>
              </a:ext>
            </a:extLst>
          </p:cNvPr>
          <p:cNvSpPr txBox="1"/>
          <p:nvPr/>
        </p:nvSpPr>
        <p:spPr>
          <a:xfrm>
            <a:off x="1607774" y="7836875"/>
            <a:ext cx="404662" cy="23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Human rights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33A10E-0BCF-F277-E805-4533D60B3A3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336470" y="8028721"/>
            <a:ext cx="361552" cy="215687"/>
          </a:xfrm>
          <a:prstGeom prst="rect">
            <a:avLst/>
          </a:prstGeom>
        </p:spPr>
      </p:pic>
      <p:sp>
        <p:nvSpPr>
          <p:cNvPr id="669" name="TextBox 668">
            <a:extLst>
              <a:ext uri="{FF2B5EF4-FFF2-40B4-BE49-F238E27FC236}">
                <a16:creationId xmlns:a16="http://schemas.microsoft.com/office/drawing/2014/main" id="{35F61941-AD0B-BF6A-6F61-9243639C3BA2}"/>
              </a:ext>
            </a:extLst>
          </p:cNvPr>
          <p:cNvSpPr txBox="1"/>
          <p:nvPr/>
        </p:nvSpPr>
        <p:spPr>
          <a:xfrm>
            <a:off x="3992011" y="7862609"/>
            <a:ext cx="386695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Violence against women and girls</a:t>
            </a:r>
          </a:p>
        </p:txBody>
      </p: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46303393-D5D1-2C90-6EA8-E0E13906D8C5}"/>
              </a:ext>
            </a:extLst>
          </p:cNvPr>
          <p:cNvCxnSpPr>
            <a:cxnSpLocks/>
          </p:cNvCxnSpPr>
          <p:nvPr/>
        </p:nvCxnSpPr>
        <p:spPr>
          <a:xfrm flipV="1">
            <a:off x="4189071" y="7732064"/>
            <a:ext cx="25643" cy="1300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6AC28B82-5254-D2DB-43CC-47F16A7192A0}"/>
              </a:ext>
            </a:extLst>
          </p:cNvPr>
          <p:cNvCxnSpPr>
            <a:cxnSpLocks/>
          </p:cNvCxnSpPr>
          <p:nvPr/>
        </p:nvCxnSpPr>
        <p:spPr>
          <a:xfrm flipV="1">
            <a:off x="1064045" y="6921383"/>
            <a:ext cx="379258" cy="636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TextBox 272">
            <a:extLst>
              <a:ext uri="{FF2B5EF4-FFF2-40B4-BE49-F238E27FC236}">
                <a16:creationId xmlns:a16="http://schemas.microsoft.com/office/drawing/2014/main" id="{54550530-F53A-56DF-A1DB-93D009F8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23" y="6912721"/>
            <a:ext cx="440330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Drugs and health</a:t>
            </a:r>
          </a:p>
        </p:txBody>
      </p: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13AEED21-DCE2-17BF-901F-AB91500B957D}"/>
              </a:ext>
            </a:extLst>
          </p:cNvPr>
          <p:cNvCxnSpPr>
            <a:cxnSpLocks/>
          </p:cNvCxnSpPr>
          <p:nvPr/>
        </p:nvCxnSpPr>
        <p:spPr>
          <a:xfrm flipV="1">
            <a:off x="1106654" y="7066998"/>
            <a:ext cx="294246" cy="1345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1" name="TextBox 272">
            <a:extLst>
              <a:ext uri="{FF2B5EF4-FFF2-40B4-BE49-F238E27FC236}">
                <a16:creationId xmlns:a16="http://schemas.microsoft.com/office/drawing/2014/main" id="{09E0CD1B-8B8A-40B6-2263-409EE5C4D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67" y="7113024"/>
            <a:ext cx="440330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Managing anxiety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CF4BE-3C04-3197-69A8-610B2E33829D}"/>
              </a:ext>
            </a:extLst>
          </p:cNvPr>
          <p:cNvSpPr txBox="1"/>
          <p:nvPr/>
        </p:nvSpPr>
        <p:spPr>
          <a:xfrm>
            <a:off x="4445816" y="9748582"/>
            <a:ext cx="595492" cy="16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Oral health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933FE5-8362-5E29-385E-8067939D05B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677079" y="9571141"/>
            <a:ext cx="321216" cy="2255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E315DF-DA26-2807-BCDD-8F4BEEF0B01D}"/>
              </a:ext>
            </a:extLst>
          </p:cNvPr>
          <p:cNvCxnSpPr>
            <a:cxnSpLocks/>
          </p:cNvCxnSpPr>
          <p:nvPr/>
        </p:nvCxnSpPr>
        <p:spPr>
          <a:xfrm flipH="1" flipV="1">
            <a:off x="4248507" y="10148636"/>
            <a:ext cx="19696" cy="1124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72">
            <a:extLst>
              <a:ext uri="{FF2B5EF4-FFF2-40B4-BE49-F238E27FC236}">
                <a16:creationId xmlns:a16="http://schemas.microsoft.com/office/drawing/2014/main" id="{6BCCFE39-BB11-94BC-8051-63DBACBB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932" y="10267891"/>
            <a:ext cx="382339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Sleep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BA2FA1-52FF-129A-AC0C-B112153541C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240796" y="10413613"/>
            <a:ext cx="195188" cy="195188"/>
          </a:xfrm>
          <a:prstGeom prst="rect">
            <a:avLst/>
          </a:prstGeom>
        </p:spPr>
      </p:pic>
      <p:sp>
        <p:nvSpPr>
          <p:cNvPr id="6" name="TextBox 160">
            <a:extLst>
              <a:ext uri="{FF2B5EF4-FFF2-40B4-BE49-F238E27FC236}">
                <a16:creationId xmlns:a16="http://schemas.microsoft.com/office/drawing/2014/main" id="{57E9CCCD-AF8E-512A-9DB5-08399D04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724" y="9634912"/>
            <a:ext cx="491434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Parenting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8EC6E0-358A-5175-96C0-C7A7AB76AF9E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603133" y="9774317"/>
            <a:ext cx="169604" cy="2196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72">
            <a:extLst>
              <a:ext uri="{FF2B5EF4-FFF2-40B4-BE49-F238E27FC236}">
                <a16:creationId xmlns:a16="http://schemas.microsoft.com/office/drawing/2014/main" id="{4DA9353D-1503-1623-CDE5-5BAEDE8F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06" y="9474620"/>
            <a:ext cx="47066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First aid and emergency response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FE49434-40E0-E9DA-E07B-DDAD4BB0722E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49619" y="10199519"/>
            <a:ext cx="390973" cy="3892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BBB8161-5B51-9230-9134-E1DB0D18DEE7}"/>
              </a:ext>
            </a:extLst>
          </p:cNvPr>
          <p:cNvSpPr txBox="1"/>
          <p:nvPr/>
        </p:nvSpPr>
        <p:spPr>
          <a:xfrm>
            <a:off x="1872246" y="10377749"/>
            <a:ext cx="492547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Divorce and separation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D741291-F3F6-7E35-D70D-4D12BCDE0B6B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987051" y="10593821"/>
            <a:ext cx="213783" cy="21378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F3B055D-7ABA-FB52-0558-2DE4D0EFF7DE}"/>
              </a:ext>
            </a:extLst>
          </p:cNvPr>
          <p:cNvSpPr txBox="1"/>
          <p:nvPr/>
        </p:nvSpPr>
        <p:spPr>
          <a:xfrm>
            <a:off x="567670" y="8964355"/>
            <a:ext cx="704921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Being a responsible digital citizen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0E109A3-03A2-BFCD-55D4-536BD886EB8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63163" y="9201260"/>
            <a:ext cx="314229" cy="34953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E04B45A-9A1A-1C5C-C901-A15B6ED81E8F}"/>
              </a:ext>
            </a:extLst>
          </p:cNvPr>
          <p:cNvSpPr txBox="1"/>
          <p:nvPr/>
        </p:nvSpPr>
        <p:spPr>
          <a:xfrm>
            <a:off x="656045" y="10029090"/>
            <a:ext cx="856187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Responsible citizen drop Down day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08FEFC1-3323-298C-EAEE-0ACA7261D028}"/>
              </a:ext>
            </a:extLst>
          </p:cNvPr>
          <p:cNvCxnSpPr>
            <a:cxnSpLocks/>
          </p:cNvCxnSpPr>
          <p:nvPr/>
        </p:nvCxnSpPr>
        <p:spPr>
          <a:xfrm flipV="1">
            <a:off x="1162507" y="9923133"/>
            <a:ext cx="548680" cy="1498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8E75862-F16D-800B-FC4B-5C172F7D975D}"/>
              </a:ext>
            </a:extLst>
          </p:cNvPr>
          <p:cNvSpPr txBox="1"/>
          <p:nvPr/>
        </p:nvSpPr>
        <p:spPr>
          <a:xfrm>
            <a:off x="1663541" y="9274693"/>
            <a:ext cx="502322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Protecting my data online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CE218E1-96A0-6E81-A714-4FDABF0D81D8}"/>
              </a:ext>
            </a:extLst>
          </p:cNvPr>
          <p:cNvCxnSpPr>
            <a:cxnSpLocks/>
          </p:cNvCxnSpPr>
          <p:nvPr/>
        </p:nvCxnSpPr>
        <p:spPr>
          <a:xfrm flipH="1" flipV="1">
            <a:off x="1581752" y="9403272"/>
            <a:ext cx="211991" cy="374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E6BDF742-3A67-F6C3-3914-9F396E12CFC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52164" y="8447409"/>
            <a:ext cx="353155" cy="33080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9C8FC35-B616-5F39-C2E2-91A6C7D9A033}"/>
              </a:ext>
            </a:extLst>
          </p:cNvPr>
          <p:cNvSpPr txBox="1"/>
          <p:nvPr/>
        </p:nvSpPr>
        <p:spPr>
          <a:xfrm>
            <a:off x="2109111" y="9044501"/>
            <a:ext cx="385329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Smoking and vaping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F7A4DED-A627-EFBB-F7EC-8659D86455E6}"/>
              </a:ext>
            </a:extLst>
          </p:cNvPr>
          <p:cNvCxnSpPr>
            <a:cxnSpLocks/>
          </p:cNvCxnSpPr>
          <p:nvPr/>
        </p:nvCxnSpPr>
        <p:spPr>
          <a:xfrm flipH="1" flipV="1">
            <a:off x="2994620" y="8976199"/>
            <a:ext cx="21159" cy="2285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F4BC687-C44E-1F8D-DA93-EC097E63464F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2301775" y="8991900"/>
            <a:ext cx="8114" cy="526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272">
            <a:extLst>
              <a:ext uri="{FF2B5EF4-FFF2-40B4-BE49-F238E27FC236}">
                <a16:creationId xmlns:a16="http://schemas.microsoft.com/office/drawing/2014/main" id="{F8D4822C-AF2C-4CF2-76C3-813BC8AC1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397" y="9158419"/>
            <a:ext cx="440330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Energy drinks</a:t>
            </a:r>
          </a:p>
        </p:txBody>
      </p:sp>
      <p:sp>
        <p:nvSpPr>
          <p:cNvPr id="558" name="TextBox 272">
            <a:extLst>
              <a:ext uri="{FF2B5EF4-FFF2-40B4-BE49-F238E27FC236}">
                <a16:creationId xmlns:a16="http://schemas.microsoft.com/office/drawing/2014/main" id="{04087292-7ABD-4DB4-BC9B-50FBF332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022" y="9054529"/>
            <a:ext cx="440330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Managing and expressing emotions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2AA0BC69-B12C-C162-9124-F28246E47CAC}"/>
              </a:ext>
            </a:extLst>
          </p:cNvPr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4684" y="8993289"/>
            <a:ext cx="362820" cy="24188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7FAE59-A53C-8879-53B6-E155995C6079}"/>
              </a:ext>
            </a:extLst>
          </p:cNvPr>
          <p:cNvPicPr>
            <a:picLocks noChangeAspect="1"/>
          </p:cNvPicPr>
          <p:nvPr/>
        </p:nvPicPr>
        <p:blipFill>
          <a:blip r:embed="rId5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2563" y="8199512"/>
            <a:ext cx="598636" cy="367517"/>
          </a:xfrm>
          <a:prstGeom prst="rect">
            <a:avLst/>
          </a:prstGeom>
        </p:spPr>
      </p:pic>
      <p:sp>
        <p:nvSpPr>
          <p:cNvPr id="627" name="TextBox 272">
            <a:extLst>
              <a:ext uri="{FF2B5EF4-FFF2-40B4-BE49-F238E27FC236}">
                <a16:creationId xmlns:a16="http://schemas.microsoft.com/office/drawing/2014/main" id="{48DAE9F3-938D-489B-0F3E-81C85D8E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743" y="3241395"/>
            <a:ext cx="463564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Whole school anti-bullying week</a:t>
            </a:r>
          </a:p>
        </p:txBody>
      </p:sp>
      <p:sp>
        <p:nvSpPr>
          <p:cNvPr id="9" name="TextBox 282">
            <a:extLst>
              <a:ext uri="{FF2B5EF4-FFF2-40B4-BE49-F238E27FC236}">
                <a16:creationId xmlns:a16="http://schemas.microsoft.com/office/drawing/2014/main" id="{4E0D3547-4CB3-7A24-B75E-B4D6FFCA2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076" y="3267648"/>
            <a:ext cx="445543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Cosmetic and aesthetic treatments 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4A91A9-6980-5856-05FB-218CB1452B9C}"/>
              </a:ext>
            </a:extLst>
          </p:cNvPr>
          <p:cNvCxnSpPr>
            <a:cxnSpLocks/>
          </p:cNvCxnSpPr>
          <p:nvPr/>
        </p:nvCxnSpPr>
        <p:spPr>
          <a:xfrm flipH="1" flipV="1">
            <a:off x="4870526" y="4060469"/>
            <a:ext cx="28926" cy="1651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04">
            <a:extLst>
              <a:ext uri="{FF2B5EF4-FFF2-40B4-BE49-F238E27FC236}">
                <a16:creationId xmlns:a16="http://schemas.microsoft.com/office/drawing/2014/main" id="{B8E13B61-5D4E-3836-02D0-0A4322E99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169" y="4205024"/>
            <a:ext cx="501035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Body image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9D74E0-13AC-F10A-D8D8-265934BAFD0B}"/>
              </a:ext>
            </a:extLst>
          </p:cNvPr>
          <p:cNvCxnSpPr>
            <a:cxnSpLocks/>
          </p:cNvCxnSpPr>
          <p:nvPr/>
        </p:nvCxnSpPr>
        <p:spPr>
          <a:xfrm flipH="1">
            <a:off x="3452727" y="3569264"/>
            <a:ext cx="113746" cy="2597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86E60DF-9A38-6213-C198-48030F52EB6E}"/>
              </a:ext>
            </a:extLst>
          </p:cNvPr>
          <p:cNvCxnSpPr>
            <a:cxnSpLocks/>
            <a:stCxn id="64" idx="3"/>
          </p:cNvCxnSpPr>
          <p:nvPr/>
        </p:nvCxnSpPr>
        <p:spPr>
          <a:xfrm flipH="1">
            <a:off x="3247213" y="3450710"/>
            <a:ext cx="75849" cy="42801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59">
            <a:extLst>
              <a:ext uri="{FF2B5EF4-FFF2-40B4-BE49-F238E27FC236}">
                <a16:creationId xmlns:a16="http://schemas.microsoft.com/office/drawing/2014/main" id="{9E5AC4A9-152C-9B2E-5251-1CDD5F94E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293" y="3170049"/>
            <a:ext cx="406194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Rights in the work place </a:t>
            </a:r>
          </a:p>
        </p:txBody>
      </p:sp>
      <p:sp>
        <p:nvSpPr>
          <p:cNvPr id="64" name="TextBox 259">
            <a:extLst>
              <a:ext uri="{FF2B5EF4-FFF2-40B4-BE49-F238E27FC236}">
                <a16:creationId xmlns:a16="http://schemas.microsoft.com/office/drawing/2014/main" id="{87704586-B561-3CDE-E94D-C58F0E92B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868" y="3335422"/>
            <a:ext cx="40619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Part time jobs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8CBB7F-6870-D369-8A29-99671C006B58}"/>
              </a:ext>
            </a:extLst>
          </p:cNvPr>
          <p:cNvCxnSpPr>
            <a:cxnSpLocks/>
          </p:cNvCxnSpPr>
          <p:nvPr/>
        </p:nvCxnSpPr>
        <p:spPr>
          <a:xfrm>
            <a:off x="1116023" y="4688652"/>
            <a:ext cx="219989" cy="432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6F435C-4EB3-DFED-0CB6-382585822A5F}"/>
              </a:ext>
            </a:extLst>
          </p:cNvPr>
          <p:cNvCxnSpPr>
            <a:cxnSpLocks/>
          </p:cNvCxnSpPr>
          <p:nvPr/>
        </p:nvCxnSpPr>
        <p:spPr>
          <a:xfrm>
            <a:off x="1439289" y="3755201"/>
            <a:ext cx="145884" cy="140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4438D-55AA-D603-4BED-D37612128B0E}"/>
              </a:ext>
            </a:extLst>
          </p:cNvPr>
          <p:cNvCxnSpPr>
            <a:cxnSpLocks/>
          </p:cNvCxnSpPr>
          <p:nvPr/>
        </p:nvCxnSpPr>
        <p:spPr>
          <a:xfrm>
            <a:off x="957994" y="3723877"/>
            <a:ext cx="584107" cy="3597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7F9E1B7-AC60-A16B-80B4-76AC322F2345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l="10675" t="7489" r="61362" b="14551"/>
          <a:stretch/>
        </p:blipFill>
        <p:spPr>
          <a:xfrm>
            <a:off x="593818" y="5026172"/>
            <a:ext cx="175853" cy="23873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C41D09-11FA-501A-D765-69A987816CFF}"/>
              </a:ext>
            </a:extLst>
          </p:cNvPr>
          <p:cNvSpPr txBox="1"/>
          <p:nvPr/>
        </p:nvSpPr>
        <p:spPr>
          <a:xfrm>
            <a:off x="706833" y="4458463"/>
            <a:ext cx="502322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How can pornography damage a relationship?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DAB27B-C224-9C43-D3D5-6674DE23E00D}"/>
              </a:ext>
            </a:extLst>
          </p:cNvPr>
          <p:cNvSpPr txBox="1"/>
          <p:nvPr/>
        </p:nvSpPr>
        <p:spPr>
          <a:xfrm>
            <a:off x="548354" y="3460683"/>
            <a:ext cx="614463" cy="2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Impact of porn on self worth and self esteem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9AD77B-14C9-FA36-F9CC-440577FCD542}"/>
              </a:ext>
            </a:extLst>
          </p:cNvPr>
          <p:cNvCxnSpPr>
            <a:cxnSpLocks/>
          </p:cNvCxnSpPr>
          <p:nvPr/>
        </p:nvCxnSpPr>
        <p:spPr>
          <a:xfrm flipH="1">
            <a:off x="2334282" y="3722331"/>
            <a:ext cx="61170" cy="6635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BB234ED-D7AB-41D9-D110-439769A4E0D0}"/>
              </a:ext>
            </a:extLst>
          </p:cNvPr>
          <p:cNvCxnSpPr>
            <a:cxnSpLocks/>
            <a:stCxn id="465" idx="1"/>
          </p:cNvCxnSpPr>
          <p:nvPr/>
        </p:nvCxnSpPr>
        <p:spPr>
          <a:xfrm flipV="1">
            <a:off x="3251087" y="5272351"/>
            <a:ext cx="17784" cy="23336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234">
            <a:extLst>
              <a:ext uri="{FF2B5EF4-FFF2-40B4-BE49-F238E27FC236}">
                <a16:creationId xmlns:a16="http://schemas.microsoft.com/office/drawing/2014/main" id="{064DD2A1-E322-F0B9-0CB0-D6E4894E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065" y="5215315"/>
            <a:ext cx="799827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Apprenticeships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49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DCDA5D-82C9-C22C-9FF5-5597FEE54005}"/>
              </a:ext>
            </a:extLst>
          </p:cNvPr>
          <p:cNvCxnSpPr>
            <a:cxnSpLocks/>
            <a:stCxn id="459" idx="0"/>
          </p:cNvCxnSpPr>
          <p:nvPr/>
        </p:nvCxnSpPr>
        <p:spPr>
          <a:xfrm flipV="1">
            <a:off x="1299263" y="4879023"/>
            <a:ext cx="205057" cy="45654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074CBA-5B29-58FA-9EA5-08D4539866AC}"/>
              </a:ext>
            </a:extLst>
          </p:cNvPr>
          <p:cNvCxnSpPr>
            <a:cxnSpLocks/>
          </p:cNvCxnSpPr>
          <p:nvPr/>
        </p:nvCxnSpPr>
        <p:spPr>
          <a:xfrm flipV="1">
            <a:off x="486469" y="9534138"/>
            <a:ext cx="987699" cy="1101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1D25F00-D2A9-AE04-8077-A1ADDE87725C}"/>
              </a:ext>
            </a:extLst>
          </p:cNvPr>
          <p:cNvSpPr txBox="1"/>
          <p:nvPr/>
        </p:nvSpPr>
        <p:spPr>
          <a:xfrm>
            <a:off x="118755" y="9550396"/>
            <a:ext cx="466474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Online scams and data protection </a:t>
            </a: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17C5CDF8-099D-37B9-5E7C-C46AD066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70" y="7786471"/>
            <a:ext cx="134479" cy="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FC4C2D-A8F3-4CEA-C969-BECAFE5CB176}"/>
              </a:ext>
            </a:extLst>
          </p:cNvPr>
          <p:cNvCxnSpPr>
            <a:cxnSpLocks/>
            <a:stCxn id="86" idx="2"/>
            <a:endCxn id="515" idx="0"/>
          </p:cNvCxnSpPr>
          <p:nvPr/>
        </p:nvCxnSpPr>
        <p:spPr>
          <a:xfrm flipH="1">
            <a:off x="2314431" y="7330079"/>
            <a:ext cx="51103" cy="3607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893FA02-0D2A-97AD-75DE-B28B79DE2AE0}"/>
              </a:ext>
            </a:extLst>
          </p:cNvPr>
          <p:cNvSpPr txBox="1"/>
          <p:nvPr/>
        </p:nvSpPr>
        <p:spPr>
          <a:xfrm>
            <a:off x="2114373" y="7099503"/>
            <a:ext cx="502322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Getting arrested 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4CBEDAF-5886-E24C-B56E-6C7121C16C4A}"/>
              </a:ext>
            </a:extLst>
          </p:cNvPr>
          <p:cNvCxnSpPr>
            <a:cxnSpLocks/>
            <a:stCxn id="91" idx="2"/>
          </p:cNvCxnSpPr>
          <p:nvPr/>
        </p:nvCxnSpPr>
        <p:spPr>
          <a:xfrm flipH="1">
            <a:off x="2492848" y="7203563"/>
            <a:ext cx="56762" cy="2718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0B8F741-8488-E269-EAF6-900B9C7ADFCC}"/>
              </a:ext>
            </a:extLst>
          </p:cNvPr>
          <p:cNvSpPr txBox="1"/>
          <p:nvPr/>
        </p:nvSpPr>
        <p:spPr>
          <a:xfrm>
            <a:off x="2298449" y="6972987"/>
            <a:ext cx="502322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Child criminal exploitation 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F18CA70-205D-AF10-A20C-E464A1AA3060}"/>
              </a:ext>
            </a:extLst>
          </p:cNvPr>
          <p:cNvCxnSpPr>
            <a:cxnSpLocks/>
            <a:stCxn id="98" idx="0"/>
            <a:endCxn id="515" idx="1"/>
          </p:cNvCxnSpPr>
          <p:nvPr/>
        </p:nvCxnSpPr>
        <p:spPr>
          <a:xfrm flipV="1">
            <a:off x="1529443" y="7585120"/>
            <a:ext cx="169519" cy="3504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40DC2F72-0316-9002-C14F-730363A4BAC6}"/>
              </a:ext>
            </a:extLst>
          </p:cNvPr>
          <p:cNvSpPr txBox="1"/>
          <p:nvPr/>
        </p:nvSpPr>
        <p:spPr>
          <a:xfrm>
            <a:off x="1231778" y="7935548"/>
            <a:ext cx="595329" cy="16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Apprenticeships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CB3D3D3-8FFF-D907-90F4-19BC3EDD4793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653909" y="6784668"/>
            <a:ext cx="314230" cy="250965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4DD57EB-C9C1-BCB6-269C-ECB5E3997F17}"/>
              </a:ext>
            </a:extLst>
          </p:cNvPr>
          <p:cNvCxnSpPr>
            <a:cxnSpLocks/>
            <a:stCxn id="112" idx="3"/>
          </p:cNvCxnSpPr>
          <p:nvPr/>
        </p:nvCxnSpPr>
        <p:spPr>
          <a:xfrm>
            <a:off x="1896496" y="6030093"/>
            <a:ext cx="42341" cy="2350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272">
            <a:extLst>
              <a:ext uri="{FF2B5EF4-FFF2-40B4-BE49-F238E27FC236}">
                <a16:creationId xmlns:a16="http://schemas.microsoft.com/office/drawing/2014/main" id="{7C5DF35F-53E1-2FEC-29B8-4104C5719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157" y="5845684"/>
            <a:ext cx="382339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Body image in a digital world 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B2D59D2-EAD9-40DD-75C3-F19E1BE251C7}"/>
              </a:ext>
            </a:extLst>
          </p:cNvPr>
          <p:cNvCxnSpPr>
            <a:cxnSpLocks/>
            <a:stCxn id="160" idx="2"/>
          </p:cNvCxnSpPr>
          <p:nvPr/>
        </p:nvCxnSpPr>
        <p:spPr>
          <a:xfrm flipH="1">
            <a:off x="4266585" y="5996254"/>
            <a:ext cx="78669" cy="26349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2D3EB9F-1FB8-E797-A55C-07B8C7C5F753}"/>
              </a:ext>
            </a:extLst>
          </p:cNvPr>
          <p:cNvCxnSpPr>
            <a:cxnSpLocks/>
          </p:cNvCxnSpPr>
          <p:nvPr/>
        </p:nvCxnSpPr>
        <p:spPr>
          <a:xfrm>
            <a:off x="4701095" y="6096666"/>
            <a:ext cx="109177" cy="16039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94">
            <a:extLst>
              <a:ext uri="{FF2B5EF4-FFF2-40B4-BE49-F238E27FC236}">
                <a16:creationId xmlns:a16="http://schemas.microsoft.com/office/drawing/2014/main" id="{071CBB2B-58E1-808D-5675-104BA2FA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033" y="5835271"/>
            <a:ext cx="46464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Forced marriage </a:t>
            </a:r>
          </a:p>
        </p:txBody>
      </p:sp>
      <p:sp>
        <p:nvSpPr>
          <p:cNvPr id="159" name="TextBox 194">
            <a:extLst>
              <a:ext uri="{FF2B5EF4-FFF2-40B4-BE49-F238E27FC236}">
                <a16:creationId xmlns:a16="http://schemas.microsoft.com/office/drawing/2014/main" id="{85021929-265B-069B-94DF-3D99DAD38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351" y="5978237"/>
            <a:ext cx="623805" cy="1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Pornography </a:t>
            </a:r>
          </a:p>
        </p:txBody>
      </p:sp>
      <p:sp>
        <p:nvSpPr>
          <p:cNvPr id="160" name="TextBox 194">
            <a:extLst>
              <a:ext uri="{FF2B5EF4-FFF2-40B4-BE49-F238E27FC236}">
                <a16:creationId xmlns:a16="http://schemas.microsoft.com/office/drawing/2014/main" id="{AEC825E6-A1B6-F1D6-AD80-05D87D7D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7" y="5950536"/>
            <a:ext cx="39013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 err="1">
                <a:solidFill>
                  <a:prstClr val="black"/>
                </a:solidFill>
                <a:latin typeface="Calibri"/>
              </a:rPr>
              <a:t>Honour</a:t>
            </a: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 based abuse </a:t>
            </a:r>
          </a:p>
        </p:txBody>
      </p:sp>
      <p:sp>
        <p:nvSpPr>
          <p:cNvPr id="166" name="TextBox 194">
            <a:extLst>
              <a:ext uri="{FF2B5EF4-FFF2-40B4-BE49-F238E27FC236}">
                <a16:creationId xmlns:a16="http://schemas.microsoft.com/office/drawing/2014/main" id="{1CD0DDD3-35E2-8997-1045-737EFFA5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9" y="4057466"/>
            <a:ext cx="623805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Harassment and stalking  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C3F75622-E0C7-CA46-75FC-F68C01041199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958098" y="5845767"/>
            <a:ext cx="912542" cy="53870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053AAEE7-BC46-4308-7BDE-8BD6CB376298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816986" y="4900672"/>
            <a:ext cx="323684" cy="215735"/>
          </a:xfrm>
          <a:prstGeom prst="rect">
            <a:avLst/>
          </a:prstGeom>
        </p:spPr>
      </p:pic>
      <p:sp>
        <p:nvSpPr>
          <p:cNvPr id="183" name="TextBox 234">
            <a:extLst>
              <a:ext uri="{FF2B5EF4-FFF2-40B4-BE49-F238E27FC236}">
                <a16:creationId xmlns:a16="http://schemas.microsoft.com/office/drawing/2014/main" id="{E4805757-6456-26C5-A0D3-B8A13607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434" y="5362999"/>
            <a:ext cx="42862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Gambling and addiction </a:t>
            </a:r>
          </a:p>
        </p:txBody>
      </p:sp>
      <p:sp>
        <p:nvSpPr>
          <p:cNvPr id="185" name="TextBox 234">
            <a:extLst>
              <a:ext uri="{FF2B5EF4-FFF2-40B4-BE49-F238E27FC236}">
                <a16:creationId xmlns:a16="http://schemas.microsoft.com/office/drawing/2014/main" id="{5BCCEA3C-3B23-14EB-46D8-5143DEA7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783" y="4649148"/>
            <a:ext cx="428622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Voting. Why bother?</a:t>
            </a: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CDF3496D-29DA-F065-249C-E93CD4AAB291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214713" y="4707455"/>
            <a:ext cx="249071" cy="241037"/>
          </a:xfrm>
          <a:prstGeom prst="rect">
            <a:avLst/>
          </a:prstGeom>
        </p:spPr>
      </p:pic>
      <p:sp>
        <p:nvSpPr>
          <p:cNvPr id="187" name="TextBox 234">
            <a:extLst>
              <a:ext uri="{FF2B5EF4-FFF2-40B4-BE49-F238E27FC236}">
                <a16:creationId xmlns:a16="http://schemas.microsoft.com/office/drawing/2014/main" id="{1B357CAE-7138-AD78-2E20-41F6D30C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005" y="5391502"/>
            <a:ext cx="67504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Role of the government </a:t>
            </a:r>
          </a:p>
        </p:txBody>
      </p:sp>
      <p:sp>
        <p:nvSpPr>
          <p:cNvPr id="190" name="TextBox 234">
            <a:extLst>
              <a:ext uri="{FF2B5EF4-FFF2-40B4-BE49-F238E27FC236}">
                <a16:creationId xmlns:a16="http://schemas.microsoft.com/office/drawing/2014/main" id="{2FE14E6E-8986-9F97-614F-1D070F22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404" y="4615807"/>
            <a:ext cx="67504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What happens in an election?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9D6595CE-8E47-4943-7736-4FA1D6CE1E36}"/>
              </a:ext>
            </a:extLst>
          </p:cNvPr>
          <p:cNvCxnSpPr>
            <a:cxnSpLocks/>
          </p:cNvCxnSpPr>
          <p:nvPr/>
        </p:nvCxnSpPr>
        <p:spPr>
          <a:xfrm flipH="1">
            <a:off x="4682370" y="4798251"/>
            <a:ext cx="38670" cy="2061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288CE7B-9039-33CB-F00A-BE416FD504EE}"/>
              </a:ext>
            </a:extLst>
          </p:cNvPr>
          <p:cNvCxnSpPr>
            <a:cxnSpLocks/>
          </p:cNvCxnSpPr>
          <p:nvPr/>
        </p:nvCxnSpPr>
        <p:spPr>
          <a:xfrm flipH="1">
            <a:off x="5402645" y="4854763"/>
            <a:ext cx="73746" cy="23759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234">
            <a:extLst>
              <a:ext uri="{FF2B5EF4-FFF2-40B4-BE49-F238E27FC236}">
                <a16:creationId xmlns:a16="http://schemas.microsoft.com/office/drawing/2014/main" id="{D7E71CF4-0C5D-EF95-8834-30077F52A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131" y="4662706"/>
            <a:ext cx="588108" cy="2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Personal statements  and CVs</a:t>
            </a: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E6C6C7E2-0CBF-5E41-962C-4519C6417B49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5785790" y="4279665"/>
            <a:ext cx="438770" cy="482647"/>
          </a:xfrm>
          <a:prstGeom prst="rect">
            <a:avLst/>
          </a:prstGeom>
        </p:spPr>
      </p:pic>
      <p:sp>
        <p:nvSpPr>
          <p:cNvPr id="203" name="TextBox 234">
            <a:extLst>
              <a:ext uri="{FF2B5EF4-FFF2-40B4-BE49-F238E27FC236}">
                <a16:creationId xmlns:a16="http://schemas.microsoft.com/office/drawing/2014/main" id="{6E962B02-27DE-CA11-77F4-7AC8EF88C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144" y="4579388"/>
            <a:ext cx="428622" cy="3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Mental illness – signs and treatment </a:t>
            </a:r>
          </a:p>
        </p:txBody>
      </p:sp>
      <p:sp>
        <p:nvSpPr>
          <p:cNvPr id="204" name="TextBox 256">
            <a:extLst>
              <a:ext uri="{FF2B5EF4-FFF2-40B4-BE49-F238E27FC236}">
                <a16:creationId xmlns:a16="http://schemas.microsoft.com/office/drawing/2014/main" id="{B49B3BA2-EB11-6A1C-487A-2EE8775D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742" y="4661003"/>
            <a:ext cx="463926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Depression and anxiety 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37663B8-81D7-6146-4C6C-7F9F819CF9C5}"/>
              </a:ext>
            </a:extLst>
          </p:cNvPr>
          <p:cNvCxnSpPr>
            <a:cxnSpLocks/>
          </p:cNvCxnSpPr>
          <p:nvPr/>
        </p:nvCxnSpPr>
        <p:spPr>
          <a:xfrm flipH="1" flipV="1">
            <a:off x="2622946" y="5318044"/>
            <a:ext cx="48331" cy="17692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56">
            <a:extLst>
              <a:ext uri="{FF2B5EF4-FFF2-40B4-BE49-F238E27FC236}">
                <a16:creationId xmlns:a16="http://schemas.microsoft.com/office/drawing/2014/main" id="{56CD7944-EC98-A150-03C7-A1F994DE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016" y="5422622"/>
            <a:ext cx="483143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Overcoming addiction </a:t>
            </a:r>
          </a:p>
        </p:txBody>
      </p:sp>
      <p:sp>
        <p:nvSpPr>
          <p:cNvPr id="208" name="TextBox 256">
            <a:extLst>
              <a:ext uri="{FF2B5EF4-FFF2-40B4-BE49-F238E27FC236}">
                <a16:creationId xmlns:a16="http://schemas.microsoft.com/office/drawing/2014/main" id="{4F58994F-04ED-B90E-B439-81E941FA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450" y="5497036"/>
            <a:ext cx="440923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Drugs and the law </a:t>
            </a:r>
          </a:p>
        </p:txBody>
      </p:sp>
      <p:sp>
        <p:nvSpPr>
          <p:cNvPr id="216" name="TextBox 256">
            <a:extLst>
              <a:ext uri="{FF2B5EF4-FFF2-40B4-BE49-F238E27FC236}">
                <a16:creationId xmlns:a16="http://schemas.microsoft.com/office/drawing/2014/main" id="{51439DA3-5F02-119F-D8C5-34CE99303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027" y="5445333"/>
            <a:ext cx="551538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Response in an emergency 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F977A9C5-6989-067D-D9D0-EAC94A8FEE14}"/>
              </a:ext>
            </a:extLst>
          </p:cNvPr>
          <p:cNvCxnSpPr>
            <a:cxnSpLocks/>
          </p:cNvCxnSpPr>
          <p:nvPr/>
        </p:nvCxnSpPr>
        <p:spPr>
          <a:xfrm flipH="1" flipV="1">
            <a:off x="2296468" y="3962727"/>
            <a:ext cx="64236" cy="18075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B6E0584-276E-A552-881F-1281E5F93BAD}"/>
              </a:ext>
            </a:extLst>
          </p:cNvPr>
          <p:cNvCxnSpPr>
            <a:cxnSpLocks/>
          </p:cNvCxnSpPr>
          <p:nvPr/>
        </p:nvCxnSpPr>
        <p:spPr>
          <a:xfrm flipH="1" flipV="1">
            <a:off x="1945040" y="4010546"/>
            <a:ext cx="155981" cy="1298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1831E5AE-49F3-F07C-F9B7-06B33D89B8FF}"/>
              </a:ext>
            </a:extLst>
          </p:cNvPr>
          <p:cNvCxnSpPr>
            <a:cxnSpLocks/>
          </p:cNvCxnSpPr>
          <p:nvPr/>
        </p:nvCxnSpPr>
        <p:spPr>
          <a:xfrm flipH="1" flipV="1">
            <a:off x="1500216" y="4617385"/>
            <a:ext cx="254409" cy="428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alewood Academy - Unifrog">
            <a:extLst>
              <a:ext uri="{FF2B5EF4-FFF2-40B4-BE49-F238E27FC236}">
                <a16:creationId xmlns:a16="http://schemas.microsoft.com/office/drawing/2014/main" id="{227078B2-DB04-53E1-C3B2-D031B05A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87" y="2921244"/>
            <a:ext cx="654390" cy="2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2C0CF3-4B91-A72E-E798-5A5917D8155E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4240797" y="5221747"/>
            <a:ext cx="142004" cy="239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34">
            <a:extLst>
              <a:ext uri="{FF2B5EF4-FFF2-40B4-BE49-F238E27FC236}">
                <a16:creationId xmlns:a16="http://schemas.microsoft.com/office/drawing/2014/main" id="{8AC9C8E4-3A2E-A817-AED8-B95B492EF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490" y="5461061"/>
            <a:ext cx="428622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Future me day 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9465BA7D-5A23-4354-A437-E778FA5FAFB0}"/>
              </a:ext>
            </a:extLst>
          </p:cNvPr>
          <p:cNvSpPr txBox="1"/>
          <p:nvPr/>
        </p:nvSpPr>
        <p:spPr>
          <a:xfrm>
            <a:off x="471979" y="4127965"/>
            <a:ext cx="744542" cy="23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9" dirty="0">
                <a:solidFill>
                  <a:prstClr val="black"/>
                </a:solidFill>
                <a:latin typeface="Calibri"/>
              </a:rPr>
              <a:t>violence against women and girls</a:t>
            </a:r>
          </a:p>
        </p:txBody>
      </p:sp>
      <p:sp>
        <p:nvSpPr>
          <p:cNvPr id="67" name="TextBox 204">
            <a:extLst>
              <a:ext uri="{FF2B5EF4-FFF2-40B4-BE49-F238E27FC236}">
                <a16:creationId xmlns:a16="http://schemas.microsoft.com/office/drawing/2014/main" id="{303CA6CC-FD14-CA11-8B99-52F4B2E0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435" y="8546504"/>
            <a:ext cx="615444" cy="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9" dirty="0">
                <a:solidFill>
                  <a:prstClr val="black"/>
                </a:solidFill>
                <a:latin typeface="Calibri"/>
              </a:rPr>
              <a:t>Wellbeing in the work place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7E849A7-0988-2792-155B-A378346EF48C}"/>
              </a:ext>
            </a:extLst>
          </p:cNvPr>
          <p:cNvCxnSpPr>
            <a:cxnSpLocks/>
          </p:cNvCxnSpPr>
          <p:nvPr/>
        </p:nvCxnSpPr>
        <p:spPr>
          <a:xfrm flipH="1" flipV="1">
            <a:off x="5627186" y="8680688"/>
            <a:ext cx="437789" cy="332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TextBox 2">
            <a:extLst>
              <a:ext uri="{FF2B5EF4-FFF2-40B4-BE49-F238E27FC236}">
                <a16:creationId xmlns:a16="http://schemas.microsoft.com/office/drawing/2014/main" id="{BCBDA654-7DE3-4932-877B-588F3E06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2" y="11728977"/>
            <a:ext cx="6819916" cy="520173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584" name="Picture 583">
            <a:extLst>
              <a:ext uri="{FF2B5EF4-FFF2-40B4-BE49-F238E27FC236}">
                <a16:creationId xmlns:a16="http://schemas.microsoft.com/office/drawing/2014/main" id="{3B73F674-8277-459B-9D41-29E86B12AE9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1" y="11359472"/>
            <a:ext cx="3650486" cy="65195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096127" y="1327309"/>
            <a:ext cx="4652043" cy="48665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453789" y="1243953"/>
            <a:ext cx="723243" cy="568787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5650715" y="1320568"/>
            <a:ext cx="724468" cy="568787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42" y="1387211"/>
            <a:ext cx="3996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Understanding and Applying PSHCE 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57696" y="1505196"/>
            <a:ext cx="77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395151" y="1589745"/>
            <a:ext cx="9020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Year 11</a:t>
            </a: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1117402" y="3896489"/>
            <a:ext cx="1616232" cy="127569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1921081" y="3729786"/>
            <a:ext cx="3272582" cy="36104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5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821" y="3697296"/>
            <a:ext cx="1397954" cy="437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HEALTH AND 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WELLBEING </a:t>
            </a:r>
          </a:p>
        </p:txBody>
      </p:sp>
      <p:sp>
        <p:nvSpPr>
          <p:cNvPr id="354" name="TextBox 52">
            <a:extLst>
              <a:ext uri="{FF2B5EF4-FFF2-40B4-BE49-F238E27FC236}">
                <a16:creationId xmlns:a16="http://schemas.microsoft.com/office/drawing/2014/main" id="{5CC9C3CB-736D-4474-9531-16CC9486B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767" y="3787322"/>
            <a:ext cx="1169728" cy="265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RELATIONSHIPS  </a:t>
            </a:r>
          </a:p>
        </p:txBody>
      </p:sp>
      <p:sp>
        <p:nvSpPr>
          <p:cNvPr id="472" name="TextBox 52">
            <a:extLst>
              <a:ext uri="{FF2B5EF4-FFF2-40B4-BE49-F238E27FC236}">
                <a16:creationId xmlns:a16="http://schemas.microsoft.com/office/drawing/2014/main" id="{DD3A64D1-A0D9-7D3E-19C2-2166C7AB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205" y="3668980"/>
            <a:ext cx="1397954" cy="437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LIVING IN THE 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WIDER WORLD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4944058" y="3548594"/>
            <a:ext cx="681973" cy="70336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5011808" y="3610105"/>
            <a:ext cx="543796" cy="577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678" y="3753714"/>
            <a:ext cx="645335" cy="29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4" b="1" dirty="0">
                <a:solidFill>
                  <a:prstClr val="black"/>
                </a:solidFill>
                <a:latin typeface="Calibri"/>
              </a:rPr>
              <a:t>Post – 16</a:t>
            </a:r>
          </a:p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74" b="1" dirty="0">
                <a:solidFill>
                  <a:prstClr val="black"/>
                </a:solidFill>
                <a:latin typeface="Calibri"/>
              </a:rPr>
              <a:t>Destinations</a:t>
            </a: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4299682" y="5127440"/>
            <a:ext cx="1598403" cy="128460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1818968" y="6215423"/>
            <a:ext cx="3363052" cy="35011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1872246" y="4985320"/>
            <a:ext cx="3265948" cy="35433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774" y="6263747"/>
            <a:ext cx="2086264" cy="265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RELATIONSHIPS 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3B7062DD-C0A7-4ADA-94AC-000841D77D2D}"/>
              </a:ext>
            </a:extLst>
          </p:cNvPr>
          <p:cNvSpPr/>
          <p:nvPr/>
        </p:nvSpPr>
        <p:spPr>
          <a:xfrm rot="8919486" flipH="1">
            <a:off x="5335261" y="6079478"/>
            <a:ext cx="57299" cy="536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8" name="TextBox 52">
            <a:extLst>
              <a:ext uri="{FF2B5EF4-FFF2-40B4-BE49-F238E27FC236}">
                <a16:creationId xmlns:a16="http://schemas.microsoft.com/office/drawing/2014/main" id="{6551BBE7-E9CD-CB7E-42EC-14B0CE1A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851" y="4971412"/>
            <a:ext cx="1579908" cy="437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LIVING IN THE WIDER WORLD</a:t>
            </a:r>
          </a:p>
        </p:txBody>
      </p:sp>
      <p:sp>
        <p:nvSpPr>
          <p:cNvPr id="65" name="TextBox 52">
            <a:extLst>
              <a:ext uri="{FF2B5EF4-FFF2-40B4-BE49-F238E27FC236}">
                <a16:creationId xmlns:a16="http://schemas.microsoft.com/office/drawing/2014/main" id="{0521685E-1BCE-F252-ABFA-5D1E451ED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688" y="5023633"/>
            <a:ext cx="2806051" cy="265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HEALTH AND WELLBEING 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1509142" y="4803099"/>
            <a:ext cx="681305" cy="68862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080879" y="6024087"/>
            <a:ext cx="682865" cy="700197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1856900" y="7418757"/>
            <a:ext cx="3280605" cy="33162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9" name="TextBox 52">
            <a:extLst>
              <a:ext uri="{FF2B5EF4-FFF2-40B4-BE49-F238E27FC236}">
                <a16:creationId xmlns:a16="http://schemas.microsoft.com/office/drawing/2014/main" id="{369F5412-A6DF-4C02-B91E-B737B11C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948" y="7440557"/>
            <a:ext cx="1671970" cy="265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RELATIONSHIPS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1898502" y="9882886"/>
            <a:ext cx="3720038" cy="34232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848" y="9927576"/>
            <a:ext cx="1118288" cy="2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RELATIONSHIPS</a:t>
            </a:r>
          </a:p>
        </p:txBody>
      </p:sp>
      <p:sp>
        <p:nvSpPr>
          <p:cNvPr id="371" name="TextBox 52">
            <a:extLst>
              <a:ext uri="{FF2B5EF4-FFF2-40B4-BE49-F238E27FC236}">
                <a16:creationId xmlns:a16="http://schemas.microsoft.com/office/drawing/2014/main" id="{47C54D2C-6FF8-4298-9D89-2F2F2C7F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580" y="9916614"/>
            <a:ext cx="1839729" cy="2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HEALTH AND WELLBEING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5395206" y="9716357"/>
            <a:ext cx="633750" cy="65595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1141493" y="8836563"/>
            <a:ext cx="1560961" cy="123201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0" name="TextBox 52">
            <a:extLst>
              <a:ext uri="{FF2B5EF4-FFF2-40B4-BE49-F238E27FC236}">
                <a16:creationId xmlns:a16="http://schemas.microsoft.com/office/drawing/2014/main" id="{649873B1-8BB6-D1B9-6795-0BD97860AE3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84165" y="9336549"/>
            <a:ext cx="1087151" cy="403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11" b="1" dirty="0">
                <a:solidFill>
                  <a:prstClr val="white"/>
                </a:solidFill>
                <a:latin typeface="Calibri"/>
              </a:rPr>
              <a:t>LIING IN THE WIDER WORLD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804" y="8553597"/>
            <a:ext cx="472478" cy="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99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1917516" y="8664955"/>
            <a:ext cx="3280605" cy="349456"/>
          </a:xfrm>
          <a:prstGeom prst="rect">
            <a:avLst/>
          </a:prstGeom>
          <a:solidFill>
            <a:srgbClr val="971B3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3641682" y="8608348"/>
            <a:ext cx="41899" cy="426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7" name="TextBox 52">
            <a:extLst>
              <a:ext uri="{FF2B5EF4-FFF2-40B4-BE49-F238E27FC236}">
                <a16:creationId xmlns:a16="http://schemas.microsoft.com/office/drawing/2014/main" id="{2906C703-7DEB-4C57-B538-2A9E22FF4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696" y="8721000"/>
            <a:ext cx="1421320" cy="265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RELATIONSHIPS</a:t>
            </a:r>
          </a:p>
        </p:txBody>
      </p:sp>
      <p:sp>
        <p:nvSpPr>
          <p:cNvPr id="365" name="TextBox 52">
            <a:extLst>
              <a:ext uri="{FF2B5EF4-FFF2-40B4-BE49-F238E27FC236}">
                <a16:creationId xmlns:a16="http://schemas.microsoft.com/office/drawing/2014/main" id="{CDB213CE-2D93-49E9-B175-57A707AC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096" y="8612080"/>
            <a:ext cx="1622196" cy="437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23" b="1" dirty="0">
                <a:solidFill>
                  <a:prstClr val="white"/>
                </a:solidFill>
                <a:latin typeface="Calibri"/>
              </a:rPr>
              <a:t>HEALTH AND WELLBEING</a:t>
            </a: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1359477" y="8413276"/>
            <a:ext cx="711280" cy="727725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237" y="8601837"/>
            <a:ext cx="563408" cy="50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96" b="1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4332949" y="7597423"/>
            <a:ext cx="1621582" cy="122666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TextBox 52">
            <a:extLst>
              <a:ext uri="{FF2B5EF4-FFF2-40B4-BE49-F238E27FC236}">
                <a16:creationId xmlns:a16="http://schemas.microsoft.com/office/drawing/2014/main" id="{33453833-CC72-4148-9A25-EC5C0A1F14B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09404" y="8042624"/>
            <a:ext cx="1087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prstClr val="white"/>
                </a:solidFill>
                <a:latin typeface="Calibri"/>
              </a:rPr>
              <a:t>LIING IN THE WIDER WORLD</a:t>
            </a: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1084003" y="6383098"/>
            <a:ext cx="1538386" cy="1193677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 rot="3499895">
            <a:off x="1504889" y="7198303"/>
            <a:ext cx="41899" cy="426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2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7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5" name="TextBox 52">
            <a:extLst>
              <a:ext uri="{FF2B5EF4-FFF2-40B4-BE49-F238E27FC236}">
                <a16:creationId xmlns:a16="http://schemas.microsoft.com/office/drawing/2014/main" id="{C3004955-7134-424D-A990-38DC7EF3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962" y="7366150"/>
            <a:ext cx="1230937" cy="437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prstClr val="white"/>
                </a:solidFill>
                <a:latin typeface="Calibri"/>
              </a:rPr>
              <a:t>LIVING IN THE WIDER WORLD</a:t>
            </a:r>
          </a:p>
        </p:txBody>
      </p:sp>
      <p:sp>
        <p:nvSpPr>
          <p:cNvPr id="530" name="TextBox 52">
            <a:extLst>
              <a:ext uri="{FF2B5EF4-FFF2-40B4-BE49-F238E27FC236}">
                <a16:creationId xmlns:a16="http://schemas.microsoft.com/office/drawing/2014/main" id="{185FFE0F-1831-4FD4-BDFF-B5AD79B788DF}"/>
              </a:ext>
            </a:extLst>
          </p:cNvPr>
          <p:cNvSpPr txBox="1">
            <a:spLocks noChangeArrowheads="1"/>
          </p:cNvSpPr>
          <p:nvPr/>
        </p:nvSpPr>
        <p:spPr bwMode="auto">
          <a:xfrm rot="5651344">
            <a:off x="814230" y="6683829"/>
            <a:ext cx="1295159" cy="437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prstClr val="white"/>
                </a:solidFill>
                <a:latin typeface="Calibri"/>
              </a:rPr>
              <a:t>HEALTH AND WELLBEING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4662236" y="7222922"/>
            <a:ext cx="681974" cy="72225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6ABA4E41-E717-49F0-AE79-21DABEAF64D1}"/>
              </a:ext>
            </a:extLst>
          </p:cNvPr>
          <p:cNvSpPr/>
          <p:nvPr/>
        </p:nvSpPr>
        <p:spPr>
          <a:xfrm>
            <a:off x="1555195" y="4849296"/>
            <a:ext cx="591471" cy="577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034" y="4931372"/>
            <a:ext cx="581924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96" b="1" dirty="0">
                <a:solidFill>
                  <a:prstClr val="black"/>
                </a:solidFill>
                <a:latin typeface="Calibri"/>
              </a:rPr>
              <a:t>11</a:t>
            </a:r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id="{3ADAF62E-54BD-4181-B7DF-9492A4F819FB}"/>
              </a:ext>
            </a:extLst>
          </p:cNvPr>
          <p:cNvSpPr/>
          <p:nvPr/>
        </p:nvSpPr>
        <p:spPr>
          <a:xfrm>
            <a:off x="2119076" y="6078183"/>
            <a:ext cx="591471" cy="577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524" y="6166580"/>
            <a:ext cx="592159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96" b="1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635" name="Oval 634">
            <a:extLst>
              <a:ext uri="{FF2B5EF4-FFF2-40B4-BE49-F238E27FC236}">
                <a16:creationId xmlns:a16="http://schemas.microsoft.com/office/drawing/2014/main" id="{7012C12E-902D-4098-8849-CC39C61F756B}"/>
              </a:ext>
            </a:extLst>
          </p:cNvPr>
          <p:cNvSpPr/>
          <p:nvPr/>
        </p:nvSpPr>
        <p:spPr>
          <a:xfrm>
            <a:off x="4714319" y="7286806"/>
            <a:ext cx="591471" cy="577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7" name="Oval 636">
            <a:extLst>
              <a:ext uri="{FF2B5EF4-FFF2-40B4-BE49-F238E27FC236}">
                <a16:creationId xmlns:a16="http://schemas.microsoft.com/office/drawing/2014/main" id="{51EE3C14-D6D8-4D13-960B-8794CDB36B40}"/>
              </a:ext>
            </a:extLst>
          </p:cNvPr>
          <p:cNvSpPr/>
          <p:nvPr/>
        </p:nvSpPr>
        <p:spPr>
          <a:xfrm>
            <a:off x="1418859" y="8482892"/>
            <a:ext cx="591471" cy="577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9" name="TextBox 53">
            <a:extLst>
              <a:ext uri="{FF2B5EF4-FFF2-40B4-BE49-F238E27FC236}">
                <a16:creationId xmlns:a16="http://schemas.microsoft.com/office/drawing/2014/main" id="{7CAD0A30-B5B3-4698-BC29-63DFCC91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83" y="8582552"/>
            <a:ext cx="520618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96" b="1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640" name="TextBox 52">
            <a:extLst>
              <a:ext uri="{FF2B5EF4-FFF2-40B4-BE49-F238E27FC236}">
                <a16:creationId xmlns:a16="http://schemas.microsoft.com/office/drawing/2014/main" id="{CC47A98C-38F4-413E-8CFC-3CD60BE4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068" y="8511234"/>
            <a:ext cx="472478" cy="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99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653" name="TextBox 53">
            <a:extLst>
              <a:ext uri="{FF2B5EF4-FFF2-40B4-BE49-F238E27FC236}">
                <a16:creationId xmlns:a16="http://schemas.microsoft.com/office/drawing/2014/main" id="{F416A4FE-5C8D-457A-B215-72664F90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432" y="7407347"/>
            <a:ext cx="520618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96" b="1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660" name="TextBox 52">
            <a:extLst>
              <a:ext uri="{FF2B5EF4-FFF2-40B4-BE49-F238E27FC236}">
                <a16:creationId xmlns:a16="http://schemas.microsoft.com/office/drawing/2014/main" id="{E2C3F123-1FD8-45D3-B324-4438BD21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417" y="7336029"/>
            <a:ext cx="472478" cy="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99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679" name="TextBox 52">
            <a:extLst>
              <a:ext uri="{FF2B5EF4-FFF2-40B4-BE49-F238E27FC236}">
                <a16:creationId xmlns:a16="http://schemas.microsoft.com/office/drawing/2014/main" id="{EF865F87-337A-44E5-9983-595D4A78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31" y="6102090"/>
            <a:ext cx="472478" cy="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99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682" name="TextBox 52">
            <a:extLst>
              <a:ext uri="{FF2B5EF4-FFF2-40B4-BE49-F238E27FC236}">
                <a16:creationId xmlns:a16="http://schemas.microsoft.com/office/drawing/2014/main" id="{478E8425-D3F7-487C-BEEB-196F472C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376" y="4883242"/>
            <a:ext cx="472478" cy="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99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  <p:sp>
        <p:nvSpPr>
          <p:cNvPr id="683" name="Oval 682">
            <a:extLst>
              <a:ext uri="{FF2B5EF4-FFF2-40B4-BE49-F238E27FC236}">
                <a16:creationId xmlns:a16="http://schemas.microsoft.com/office/drawing/2014/main" id="{FFB6566F-D6C2-46C2-8DF2-406455DE5E4D}"/>
              </a:ext>
            </a:extLst>
          </p:cNvPr>
          <p:cNvSpPr/>
          <p:nvPr/>
        </p:nvSpPr>
        <p:spPr>
          <a:xfrm>
            <a:off x="5430026" y="9755024"/>
            <a:ext cx="566998" cy="577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4657">
              <a:defRPr/>
            </a:pPr>
            <a:endParaRPr lang="en-US" sz="121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42" y="9877911"/>
            <a:ext cx="520618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96" b="1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427" y="9806593"/>
            <a:ext cx="472478" cy="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1427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99" b="1" dirty="0">
                <a:solidFill>
                  <a:prstClr val="black"/>
                </a:solidFill>
                <a:latin typeface="Calibri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8810113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784</Words>
  <Application>Microsoft Office PowerPoint</Application>
  <PresentationFormat>Custom</PresentationFormat>
  <Paragraphs>222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Wilcox</dc:creator>
  <cp:lastModifiedBy>N Cooke</cp:lastModifiedBy>
  <cp:revision>10</cp:revision>
  <dcterms:created xsi:type="dcterms:W3CDTF">2023-10-18T19:27:39Z</dcterms:created>
  <dcterms:modified xsi:type="dcterms:W3CDTF">2025-11-20T17:35:09Z</dcterms:modified>
</cp:coreProperties>
</file>