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sldIdLst>
    <p:sldId id="256" r:id="rId2"/>
  </p:sldIdLst>
  <p:sldSz cx="9720263" cy="17640300"/>
  <p:notesSz cx="6797675" cy="9926638"/>
  <p:defaultTextStyle>
    <a:defPPr>
      <a:defRPr lang="en-US"/>
    </a:defPPr>
    <a:lvl1pPr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546100" indent="-88900"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093788" indent="-179388"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641475" indent="-269875"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2187575" indent="-358775"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7C88"/>
    <a:srgbClr val="A7CB5A"/>
    <a:srgbClr val="33CCCC"/>
    <a:srgbClr val="971B37"/>
    <a:srgbClr val="66FF33"/>
    <a:srgbClr val="00B050"/>
    <a:srgbClr val="144856"/>
    <a:srgbClr val="175A68"/>
    <a:srgbClr val="FE5E00"/>
    <a:srgbClr val="F8B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10" autoAdjust="0"/>
    <p:restoredTop sz="96357" autoAdjust="0"/>
  </p:normalViewPr>
  <p:slideViewPr>
    <p:cSldViewPr snapToGrid="0">
      <p:cViewPr varScale="1">
        <p:scale>
          <a:sx n="31" d="100"/>
          <a:sy n="31" d="100"/>
        </p:scale>
        <p:origin x="339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429BEA-25BE-410D-BE5E-4E1FB9B7AF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944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93D4BE-B55E-433A-9C17-511AFFCFCE8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944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009C514-2D65-4674-BC07-189380C6D537}" type="datetimeFigureOut">
              <a:rPr lang="en-US"/>
              <a:pPr>
                <a:defRPr/>
              </a:pPr>
              <a:t>11/9/2025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4967AAB-A8DA-45DD-BCF9-C6AC8AC5E7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2EA3B57-EB49-4D5E-852F-16269B95C4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28A05-BF62-4626-BD75-75C131079BB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944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DC305-D814-4CC6-80FB-2B57E0F779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8974AD2-CA02-4F32-B9B2-45969E5EEE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5138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0275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95413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60550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694E07EB-7754-4D6C-A7A1-2E61BC77E1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B3009F-D282-44BC-9872-11F5120BD9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06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21" dirty="0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04CF9CA8-F906-4E44-816D-E4338D1394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075E980-EC14-4530-9A05-2CC370F24BEF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E1361-4954-4796-A70B-D500E73CA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9AFEB-37FA-430C-9994-82C802A49526}" type="datetimeFigureOut">
              <a:rPr lang="en-GB"/>
              <a:pPr>
                <a:defRPr/>
              </a:pPr>
              <a:t>09/11/2025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513B4-4BC7-4F6A-B5E8-D2C28B32C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CE5E3-4F27-45AD-BE67-7F45754BF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51E4D-C462-460E-AF3B-F1AE0893E9A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9724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34FC3-D62B-4C48-AA2A-D50CF42A5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01B2A-C51A-492E-A2C5-49601B97E846}" type="datetimeFigureOut">
              <a:rPr lang="en-GB"/>
              <a:pPr>
                <a:defRPr/>
              </a:pPr>
              <a:t>09/11/2025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DA28D-71DD-4D74-84BF-C2A9D9D22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2395E-05F1-4635-9DC7-67FEAEF33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1884C-F9B9-4C9F-ADA9-CA5A25186AF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154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225E8-70BB-4325-A0F7-C1608CC9A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929D4-DE73-4527-B243-35F454742C3E}" type="datetimeFigureOut">
              <a:rPr lang="en-GB"/>
              <a:pPr>
                <a:defRPr/>
              </a:pPr>
              <a:t>09/11/2025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37BCD-9A2E-4FF2-9630-B43373073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5D8DC-5087-4292-AD7C-713DE07FD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A6342-333D-47EC-879E-8D4DE1C9CE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9407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22B21-D804-412A-AB43-77C106BEC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FB993-D04A-483F-8C93-FF02181A99CE}" type="datetimeFigureOut">
              <a:rPr lang="en-GB"/>
              <a:pPr>
                <a:defRPr/>
              </a:pPr>
              <a:t>09/11/2025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35D85-1F5E-431F-9F7B-A559D0860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9ADF8-9896-435E-819F-37C90F85A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6CED7-45EB-4F8B-9FEC-C114A006934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4321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3F834-BA4A-42C3-87F2-388C557A3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D8193-DD11-4FF3-A7DC-6673B3978C70}" type="datetimeFigureOut">
              <a:rPr lang="en-GB"/>
              <a:pPr>
                <a:defRPr/>
              </a:pPr>
              <a:t>09/11/2025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ECA7F-9A5E-43A2-8AE6-E310A3941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2331D-31A4-42AD-9CC5-3B84E8D8E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3E26F-FBCE-403D-92D7-E7CB0F147A4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9743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F24E5A-1E44-491D-98CF-646982AE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E08E8-304F-45D1-B4EB-FD2CCE3F64C3}" type="datetimeFigureOut">
              <a:rPr lang="en-GB"/>
              <a:pPr>
                <a:defRPr/>
              </a:pPr>
              <a:t>09/11/2025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E8534A-50CB-4833-92C1-BEAD89DCF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2FA9C4-4D68-47DC-B063-469A55BBB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29CCB-7188-4756-AC36-13916F59C51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8704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77F5CAD-1C50-46AB-B229-4D7C5CAE4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A86A5-9268-4DEA-B1CA-6754B7A2FFCC}" type="datetimeFigureOut">
              <a:rPr lang="en-GB"/>
              <a:pPr>
                <a:defRPr/>
              </a:pPr>
              <a:t>09/11/2025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956DDB9-40CB-454B-81F9-79B8BF863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86B743A-12A8-48BB-A239-135C0DD34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EC80A-2668-4121-95B0-04E4058C23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7275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1BA94AD-E937-4DF7-8538-D1BCF890D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ADC25-882D-4C4E-9481-8C92F1177052}" type="datetimeFigureOut">
              <a:rPr lang="en-GB"/>
              <a:pPr>
                <a:defRPr/>
              </a:pPr>
              <a:t>09/11/2025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182D7F7-8CD8-413B-961C-D13D289B6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37B5CF5-D746-42B4-A7BC-D20C9B7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F8FF2-1AF6-44E3-A9DD-D7CECBB836D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6937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0B26F96-E68D-48CC-BA9D-83287D880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2C34B-04B3-4619-98E4-66517C91066D}" type="datetimeFigureOut">
              <a:rPr lang="en-GB"/>
              <a:pPr>
                <a:defRPr/>
              </a:pPr>
              <a:t>09/11/2025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EFEDA0E-B729-40F9-96C2-F83720E95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0729279-3864-46AD-9BD3-94C2D1E93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B0A6E-4CF8-453D-B8AB-1DD4DECFEC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5192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453F03-61E2-4B85-859F-BCD2780D3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C8424-CBFD-4382-B2CC-7C273E6796D2}" type="datetimeFigureOut">
              <a:rPr lang="en-GB"/>
              <a:pPr>
                <a:defRPr/>
              </a:pPr>
              <a:t>09/11/2025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00E6CC-9D61-48DB-8B4B-2CB3701DB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B88A7E-B3BA-4265-8596-4CE9282C0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68759-298B-4940-91BF-131EFC88DD4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5235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rtlCol="0">
            <a:normAutofit/>
          </a:bodyPr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00BBF3B-FAD0-4EBE-A98C-71C32C3C0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0D856-3719-404D-B9A4-188AF8C44624}" type="datetimeFigureOut">
              <a:rPr lang="en-GB"/>
              <a:pPr>
                <a:defRPr/>
              </a:pPr>
              <a:t>09/11/2025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65AA3B-564A-4159-8EC0-D640F2BDE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D08956-843F-45E1-849B-5A9FA08D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D0848-ADEC-4A1B-BCB8-4EC5EB9C292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7536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3D356FE-BFCD-4C26-B1B5-90884A0A1A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68338" y="939800"/>
            <a:ext cx="8383587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A8B62F4-BB5E-4D30-B90F-6EE2507937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68338" y="4695825"/>
            <a:ext cx="8383587" cy="1119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1F930-1228-48A5-A996-FE190E99B0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338" y="16349663"/>
            <a:ext cx="2187575" cy="939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094475" eaLnBrk="1" fontAlgn="auto" hangingPunct="1">
              <a:spcBef>
                <a:spcPts val="0"/>
              </a:spcBef>
              <a:spcAft>
                <a:spcPts val="0"/>
              </a:spcAft>
              <a:defRPr sz="1276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88864F-2C3D-4182-8209-D250A5679695}" type="datetimeFigureOut">
              <a:rPr lang="en-GB"/>
              <a:pPr>
                <a:defRPr/>
              </a:pPr>
              <a:t>09/11/2025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9DF96-A280-4963-80F7-C1178FDF1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19450" y="16349663"/>
            <a:ext cx="3281363" cy="939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094475" eaLnBrk="1" fontAlgn="auto" hangingPunct="1">
              <a:spcBef>
                <a:spcPts val="0"/>
              </a:spcBef>
              <a:spcAft>
                <a:spcPts val="0"/>
              </a:spcAft>
              <a:defRPr sz="1276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BCA99-F51B-4210-B955-28AD7ADDCE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64350" y="16349663"/>
            <a:ext cx="2187575" cy="939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43B0456-36CA-4749-93FF-B5B9BA6A53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2pPr>
      <a:lvl3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3pPr>
      <a:lvl4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4pPr>
      <a:lvl5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42888" indent="-242888" algn="l" defTabSz="971550" rtl="0" eaLnBrk="0" fontAlgn="base" hangingPunct="0">
        <a:lnSpc>
          <a:spcPct val="90000"/>
        </a:lnSpc>
        <a:spcBef>
          <a:spcPts val="1063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8663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14438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700213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85988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0" Type="http://schemas.openxmlformats.org/officeDocument/2006/relationships/image" Target="../media/image18.jpeg"/><Relationship Id="rId41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Rectangle 499">
            <a:extLst>
              <a:ext uri="{FF2B5EF4-FFF2-40B4-BE49-F238E27FC236}">
                <a16:creationId xmlns:a16="http://schemas.microsoft.com/office/drawing/2014/main" id="{7A0A7FCB-641C-47AB-A6DF-3295A5F4B9EC}"/>
              </a:ext>
            </a:extLst>
          </p:cNvPr>
          <p:cNvSpPr/>
          <p:nvPr/>
        </p:nvSpPr>
        <p:spPr>
          <a:xfrm>
            <a:off x="80625" y="81989"/>
            <a:ext cx="9561954" cy="17583150"/>
          </a:xfrm>
          <a:prstGeom prst="rect">
            <a:avLst/>
          </a:prstGeom>
          <a:solidFill>
            <a:schemeClr val="bg1"/>
          </a:solidFill>
          <a:ln w="165100">
            <a:solidFill>
              <a:srgbClr val="AA97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/>
          </a:p>
        </p:txBody>
      </p:sp>
      <p:cxnSp>
        <p:nvCxnSpPr>
          <p:cNvPr id="592" name="Straight Connector 591">
            <a:extLst>
              <a:ext uri="{FF2B5EF4-FFF2-40B4-BE49-F238E27FC236}">
                <a16:creationId xmlns:a16="http://schemas.microsoft.com/office/drawing/2014/main" id="{D5F9D80B-9D23-4B3A-894A-4B7E1F1C5CC6}"/>
              </a:ext>
            </a:extLst>
          </p:cNvPr>
          <p:cNvCxnSpPr>
            <a:cxnSpLocks/>
          </p:cNvCxnSpPr>
          <p:nvPr/>
        </p:nvCxnSpPr>
        <p:spPr>
          <a:xfrm>
            <a:off x="980244" y="9346416"/>
            <a:ext cx="749483" cy="13882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2" name="Picture 181">
            <a:extLst>
              <a:ext uri="{FF2B5EF4-FFF2-40B4-BE49-F238E27FC236}">
                <a16:creationId xmlns:a16="http://schemas.microsoft.com/office/drawing/2014/main" id="{D2C28266-A96A-4459-A068-EBCA3470C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089" y="10538852"/>
            <a:ext cx="286537" cy="85351"/>
          </a:xfrm>
          <a:prstGeom prst="rect">
            <a:avLst/>
          </a:prstGeom>
        </p:spPr>
      </p:pic>
      <p:sp>
        <p:nvSpPr>
          <p:cNvPr id="523" name="TextBox 2">
            <a:extLst>
              <a:ext uri="{FF2B5EF4-FFF2-40B4-BE49-F238E27FC236}">
                <a16:creationId xmlns:a16="http://schemas.microsoft.com/office/drawing/2014/main" id="{1FAEC5BD-3AED-4245-97B1-A4E767F85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999" y="17124429"/>
            <a:ext cx="9413875" cy="461665"/>
          </a:xfrm>
          <a:prstGeom prst="rect">
            <a:avLst/>
          </a:prstGeom>
          <a:solidFill>
            <a:srgbClr val="AA9766">
              <a:alpha val="34902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en-GB" altLang="en-US" sz="2400" dirty="0">
              <a:solidFill>
                <a:schemeClr val="bg1"/>
              </a:solidFill>
            </a:endParaRPr>
          </a:p>
        </p:txBody>
      </p:sp>
      <p:pic>
        <p:nvPicPr>
          <p:cNvPr id="544" name="Picture 543">
            <a:extLst>
              <a:ext uri="{FF2B5EF4-FFF2-40B4-BE49-F238E27FC236}">
                <a16:creationId xmlns:a16="http://schemas.microsoft.com/office/drawing/2014/main" id="{5540CA82-8331-48A7-980A-199A1ED03A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673" y="16985050"/>
            <a:ext cx="3650486" cy="651951"/>
          </a:xfrm>
          <a:prstGeom prst="rect">
            <a:avLst/>
          </a:prstGeom>
        </p:spPr>
      </p:pic>
      <p:sp>
        <p:nvSpPr>
          <p:cNvPr id="228" name="Oval 227">
            <a:extLst>
              <a:ext uri="{FF2B5EF4-FFF2-40B4-BE49-F238E27FC236}">
                <a16:creationId xmlns:a16="http://schemas.microsoft.com/office/drawing/2014/main" id="{5E778553-576A-42E8-8E97-31901662BC10}"/>
              </a:ext>
            </a:extLst>
          </p:cNvPr>
          <p:cNvSpPr/>
          <p:nvPr/>
        </p:nvSpPr>
        <p:spPr>
          <a:xfrm>
            <a:off x="237942" y="12503875"/>
            <a:ext cx="1266625" cy="1295911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143CD070-54EC-450B-90BD-BA75A4DEA283}"/>
              </a:ext>
            </a:extLst>
          </p:cNvPr>
          <p:cNvSpPr/>
          <p:nvPr/>
        </p:nvSpPr>
        <p:spPr>
          <a:xfrm>
            <a:off x="382098" y="12648035"/>
            <a:ext cx="962109" cy="9903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68E336B5-DC48-4795-9FAB-3591766A916F}"/>
              </a:ext>
            </a:extLst>
          </p:cNvPr>
          <p:cNvSpPr/>
          <p:nvPr/>
        </p:nvSpPr>
        <p:spPr>
          <a:xfrm>
            <a:off x="7799388" y="2390344"/>
            <a:ext cx="841375" cy="9032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03DF19CB-743B-46E7-B0F9-BA07FB0688BA}"/>
              </a:ext>
            </a:extLst>
          </p:cNvPr>
          <p:cNvSpPr/>
          <p:nvPr/>
        </p:nvSpPr>
        <p:spPr>
          <a:xfrm>
            <a:off x="2015809" y="7887134"/>
            <a:ext cx="1091355" cy="1047179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57E3382F-8EBE-4696-BAC1-B5FF845A1D43}"/>
              </a:ext>
            </a:extLst>
          </p:cNvPr>
          <p:cNvSpPr/>
          <p:nvPr/>
        </p:nvSpPr>
        <p:spPr>
          <a:xfrm>
            <a:off x="2113492" y="7953240"/>
            <a:ext cx="922414" cy="9110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3105" name="TextBox 58">
            <a:extLst>
              <a:ext uri="{FF2B5EF4-FFF2-40B4-BE49-F238E27FC236}">
                <a16:creationId xmlns:a16="http://schemas.microsoft.com/office/drawing/2014/main" id="{AC4800D4-7BE8-4928-B6D3-176776670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874" y="8022534"/>
            <a:ext cx="808497" cy="27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/>
              <a:t>YEAR</a:t>
            </a:r>
          </a:p>
        </p:txBody>
      </p:sp>
      <p:sp>
        <p:nvSpPr>
          <p:cNvPr id="3106" name="TextBox 59">
            <a:extLst>
              <a:ext uri="{FF2B5EF4-FFF2-40B4-BE49-F238E27FC236}">
                <a16:creationId xmlns:a16="http://schemas.microsoft.com/office/drawing/2014/main" id="{269D97FE-53BE-4C3B-8A7D-B40D30E89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762" y="8067813"/>
            <a:ext cx="874719" cy="85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/>
              <a:t>10</a:t>
            </a:r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BE61FE60-2721-482C-808F-4BEF79045D69}"/>
              </a:ext>
            </a:extLst>
          </p:cNvPr>
          <p:cNvSpPr/>
          <p:nvPr/>
        </p:nvSpPr>
        <p:spPr>
          <a:xfrm>
            <a:off x="7681913" y="15257032"/>
            <a:ext cx="841375" cy="9032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pic>
        <p:nvPicPr>
          <p:cNvPr id="3109" name="Picture 6">
            <a:extLst>
              <a:ext uri="{FF2B5EF4-FFF2-40B4-BE49-F238E27FC236}">
                <a16:creationId xmlns:a16="http://schemas.microsoft.com/office/drawing/2014/main" id="{862CEA9E-D47C-479A-ADDD-3F62B66C0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113" y="15314182"/>
            <a:ext cx="690562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1416DBC-F43C-4A45-A7E5-F1BD68113B69}"/>
              </a:ext>
            </a:extLst>
          </p:cNvPr>
          <p:cNvCxnSpPr>
            <a:cxnSpLocks/>
          </p:cNvCxnSpPr>
          <p:nvPr/>
        </p:nvCxnSpPr>
        <p:spPr>
          <a:xfrm flipH="1">
            <a:off x="7382417" y="15026427"/>
            <a:ext cx="151066" cy="46283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EACFDCC5-D283-4A6E-9C5D-48F740BD6191}"/>
              </a:ext>
            </a:extLst>
          </p:cNvPr>
          <p:cNvCxnSpPr>
            <a:cxnSpLocks/>
          </p:cNvCxnSpPr>
          <p:nvPr/>
        </p:nvCxnSpPr>
        <p:spPr>
          <a:xfrm flipH="1">
            <a:off x="5190368" y="15205510"/>
            <a:ext cx="66045" cy="39970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15096AFA-2DF8-4C98-BBCC-8BD1CB2B3BC9}"/>
              </a:ext>
            </a:extLst>
          </p:cNvPr>
          <p:cNvCxnSpPr>
            <a:cxnSpLocks/>
            <a:stCxn id="507" idx="0"/>
          </p:cNvCxnSpPr>
          <p:nvPr/>
        </p:nvCxnSpPr>
        <p:spPr>
          <a:xfrm flipV="1">
            <a:off x="4202523" y="15950257"/>
            <a:ext cx="24196" cy="23641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F63BC623-97AF-4502-882C-2E6BC010D90D}"/>
              </a:ext>
            </a:extLst>
          </p:cNvPr>
          <p:cNvCxnSpPr>
            <a:cxnSpLocks/>
            <a:endCxn id="417" idx="0"/>
          </p:cNvCxnSpPr>
          <p:nvPr/>
        </p:nvCxnSpPr>
        <p:spPr>
          <a:xfrm flipH="1">
            <a:off x="2001290" y="15151380"/>
            <a:ext cx="152966" cy="47408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5B61954C-5C0D-412F-907D-48AF0BCE18AD}"/>
              </a:ext>
            </a:extLst>
          </p:cNvPr>
          <p:cNvCxnSpPr>
            <a:cxnSpLocks/>
          </p:cNvCxnSpPr>
          <p:nvPr/>
        </p:nvCxnSpPr>
        <p:spPr>
          <a:xfrm>
            <a:off x="2617711" y="15268528"/>
            <a:ext cx="21612" cy="23715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BEE54FC2-7681-411B-84FC-91C9DAA2D4C0}"/>
              </a:ext>
            </a:extLst>
          </p:cNvPr>
          <p:cNvCxnSpPr>
            <a:cxnSpLocks/>
          </p:cNvCxnSpPr>
          <p:nvPr/>
        </p:nvCxnSpPr>
        <p:spPr>
          <a:xfrm flipV="1">
            <a:off x="593382" y="15141241"/>
            <a:ext cx="565762" cy="8842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68FA5CCA-8F08-4CE2-B9BC-093F4909C44C}"/>
              </a:ext>
            </a:extLst>
          </p:cNvPr>
          <p:cNvCxnSpPr>
            <a:cxnSpLocks/>
          </p:cNvCxnSpPr>
          <p:nvPr/>
        </p:nvCxnSpPr>
        <p:spPr>
          <a:xfrm flipH="1" flipV="1">
            <a:off x="6041915" y="13890610"/>
            <a:ext cx="4136" cy="20155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8386BB69-9C32-4AF1-B59A-9D7A259BD71F}"/>
              </a:ext>
            </a:extLst>
          </p:cNvPr>
          <p:cNvCxnSpPr>
            <a:cxnSpLocks/>
          </p:cNvCxnSpPr>
          <p:nvPr/>
        </p:nvCxnSpPr>
        <p:spPr>
          <a:xfrm flipH="1" flipV="1">
            <a:off x="4093753" y="13768143"/>
            <a:ext cx="147916" cy="50137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95EDA4A2-91EB-4D56-806F-8A09A8C073C9}"/>
              </a:ext>
            </a:extLst>
          </p:cNvPr>
          <p:cNvCxnSpPr>
            <a:cxnSpLocks/>
          </p:cNvCxnSpPr>
          <p:nvPr/>
        </p:nvCxnSpPr>
        <p:spPr>
          <a:xfrm flipH="1">
            <a:off x="5028968" y="12550188"/>
            <a:ext cx="38395" cy="80043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15" name="TextBox 292">
            <a:extLst>
              <a:ext uri="{FF2B5EF4-FFF2-40B4-BE49-F238E27FC236}">
                <a16:creationId xmlns:a16="http://schemas.microsoft.com/office/drawing/2014/main" id="{4DED4934-0B27-4A45-8D46-419C39F2C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736" y="2562305"/>
            <a:ext cx="1203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solidFill>
                  <a:srgbClr val="217C88"/>
                </a:solidFill>
              </a:rPr>
              <a:t>Become fluent in the fundamentals of mathematics</a:t>
            </a:r>
          </a:p>
        </p:txBody>
      </p: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8AA8856B-27E5-49EE-8452-868007FD0F35}"/>
              </a:ext>
            </a:extLst>
          </p:cNvPr>
          <p:cNvCxnSpPr>
            <a:cxnSpLocks/>
          </p:cNvCxnSpPr>
          <p:nvPr/>
        </p:nvCxnSpPr>
        <p:spPr>
          <a:xfrm flipV="1">
            <a:off x="6988491" y="1725007"/>
            <a:ext cx="16687" cy="75867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0" name="TextBox 321">
            <a:extLst>
              <a:ext uri="{FF2B5EF4-FFF2-40B4-BE49-F238E27FC236}">
                <a16:creationId xmlns:a16="http://schemas.microsoft.com/office/drawing/2014/main" id="{456B0559-B9F8-4D58-B82A-6CE381742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9345" y="2529481"/>
            <a:ext cx="11080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solidFill>
                  <a:srgbClr val="217C88"/>
                </a:solidFill>
              </a:rPr>
              <a:t>Reason deductively</a:t>
            </a:r>
          </a:p>
        </p:txBody>
      </p:sp>
      <p:sp>
        <p:nvSpPr>
          <p:cNvPr id="3244" name="TextBox 360">
            <a:extLst>
              <a:ext uri="{FF2B5EF4-FFF2-40B4-BE49-F238E27FC236}">
                <a16:creationId xmlns:a16="http://schemas.microsoft.com/office/drawing/2014/main" id="{C31CCC71-109C-496E-9430-40C89D054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1722" y="2617433"/>
            <a:ext cx="11232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solidFill>
                  <a:srgbClr val="217C88"/>
                </a:solidFill>
              </a:rPr>
              <a:t>Extend and </a:t>
            </a:r>
            <a:r>
              <a:rPr lang="en-US" altLang="en-US" sz="800" dirty="0" err="1">
                <a:solidFill>
                  <a:srgbClr val="217C88"/>
                </a:solidFill>
              </a:rPr>
              <a:t>formalise</a:t>
            </a:r>
            <a:r>
              <a:rPr lang="en-US" altLang="en-US" sz="800" dirty="0">
                <a:solidFill>
                  <a:srgbClr val="217C88"/>
                </a:solidFill>
              </a:rPr>
              <a:t> knowledge</a:t>
            </a:r>
          </a:p>
        </p:txBody>
      </p:sp>
      <p:sp>
        <p:nvSpPr>
          <p:cNvPr id="3247" name="TextBox 368">
            <a:extLst>
              <a:ext uri="{FF2B5EF4-FFF2-40B4-BE49-F238E27FC236}">
                <a16:creationId xmlns:a16="http://schemas.microsoft.com/office/drawing/2014/main" id="{9431BB28-527B-40AE-BA34-B46089A9A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3889" y="2486850"/>
            <a:ext cx="650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solidFill>
                  <a:srgbClr val="217C88"/>
                </a:solidFill>
              </a:rPr>
              <a:t>Solve multi-step problems</a:t>
            </a:r>
          </a:p>
        </p:txBody>
      </p:sp>
      <p:cxnSp>
        <p:nvCxnSpPr>
          <p:cNvPr id="374" name="Straight Connector 373">
            <a:extLst>
              <a:ext uri="{FF2B5EF4-FFF2-40B4-BE49-F238E27FC236}">
                <a16:creationId xmlns:a16="http://schemas.microsoft.com/office/drawing/2014/main" id="{514AD18C-FCA3-461E-AF1A-C7EFC5B54DB5}"/>
              </a:ext>
            </a:extLst>
          </p:cNvPr>
          <p:cNvCxnSpPr>
            <a:cxnSpLocks/>
          </p:cNvCxnSpPr>
          <p:nvPr/>
        </p:nvCxnSpPr>
        <p:spPr>
          <a:xfrm flipV="1">
            <a:off x="5284643" y="2085780"/>
            <a:ext cx="0" cy="39528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Connector 379">
            <a:extLst>
              <a:ext uri="{FF2B5EF4-FFF2-40B4-BE49-F238E27FC236}">
                <a16:creationId xmlns:a16="http://schemas.microsoft.com/office/drawing/2014/main" id="{95304AFB-777D-42E6-9D95-5108108FB902}"/>
              </a:ext>
            </a:extLst>
          </p:cNvPr>
          <p:cNvCxnSpPr>
            <a:cxnSpLocks/>
          </p:cNvCxnSpPr>
          <p:nvPr/>
        </p:nvCxnSpPr>
        <p:spPr>
          <a:xfrm flipV="1">
            <a:off x="4493299" y="2077689"/>
            <a:ext cx="0" cy="51117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51" name="TextBox 384">
            <a:extLst>
              <a:ext uri="{FF2B5EF4-FFF2-40B4-BE49-F238E27FC236}">
                <a16:creationId xmlns:a16="http://schemas.microsoft.com/office/drawing/2014/main" id="{8391E14C-2E67-4994-A60B-0BF48CD8A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164" y="2443323"/>
            <a:ext cx="10699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solidFill>
                  <a:srgbClr val="217C88"/>
                </a:solidFill>
              </a:rPr>
              <a:t>Extend fluency</a:t>
            </a:r>
          </a:p>
        </p:txBody>
      </p:sp>
      <p:cxnSp>
        <p:nvCxnSpPr>
          <p:cNvPr id="392" name="Straight Connector 391">
            <a:extLst>
              <a:ext uri="{FF2B5EF4-FFF2-40B4-BE49-F238E27FC236}">
                <a16:creationId xmlns:a16="http://schemas.microsoft.com/office/drawing/2014/main" id="{16FFB468-4714-4FF4-91AB-67C5C6EFE8C5}"/>
              </a:ext>
            </a:extLst>
          </p:cNvPr>
          <p:cNvCxnSpPr>
            <a:cxnSpLocks/>
          </p:cNvCxnSpPr>
          <p:nvPr/>
        </p:nvCxnSpPr>
        <p:spPr>
          <a:xfrm flipH="1" flipV="1">
            <a:off x="3463924" y="2023408"/>
            <a:ext cx="12165" cy="59209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56" name="TextBox 392">
            <a:extLst>
              <a:ext uri="{FF2B5EF4-FFF2-40B4-BE49-F238E27FC236}">
                <a16:creationId xmlns:a16="http://schemas.microsoft.com/office/drawing/2014/main" id="{06F1921F-A7B9-49E1-9114-B016D2162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9900" y="2617258"/>
            <a:ext cx="12638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solidFill>
                  <a:srgbClr val="217C88"/>
                </a:solidFill>
              </a:rPr>
              <a:t>Solve problems with increasing sophistication</a:t>
            </a:r>
          </a:p>
        </p:txBody>
      </p:sp>
      <p:cxnSp>
        <p:nvCxnSpPr>
          <p:cNvPr id="394" name="Straight Connector 393">
            <a:extLst>
              <a:ext uri="{FF2B5EF4-FFF2-40B4-BE49-F238E27FC236}">
                <a16:creationId xmlns:a16="http://schemas.microsoft.com/office/drawing/2014/main" id="{421BD5F9-330F-470A-A3B5-B792F81971E0}"/>
              </a:ext>
            </a:extLst>
          </p:cNvPr>
          <p:cNvCxnSpPr>
            <a:cxnSpLocks/>
          </p:cNvCxnSpPr>
          <p:nvPr/>
        </p:nvCxnSpPr>
        <p:spPr>
          <a:xfrm flipH="1" flipV="1">
            <a:off x="2777016" y="2022475"/>
            <a:ext cx="15412" cy="86323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58" name="TextBox 394">
            <a:extLst>
              <a:ext uri="{FF2B5EF4-FFF2-40B4-BE49-F238E27FC236}">
                <a16:creationId xmlns:a16="http://schemas.microsoft.com/office/drawing/2014/main" id="{36A369C7-02B2-4B1A-B7FB-3A1355D1A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0643" y="2861602"/>
            <a:ext cx="9683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solidFill>
                  <a:srgbClr val="217C88"/>
                </a:solidFill>
              </a:rPr>
              <a:t>Begin to follow lines of enquiry</a:t>
            </a:r>
          </a:p>
        </p:txBody>
      </p:sp>
      <p:cxnSp>
        <p:nvCxnSpPr>
          <p:cNvPr id="397" name="Straight Connector 396">
            <a:extLst>
              <a:ext uri="{FF2B5EF4-FFF2-40B4-BE49-F238E27FC236}">
                <a16:creationId xmlns:a16="http://schemas.microsoft.com/office/drawing/2014/main" id="{3AD79FDE-6070-407F-A602-DFD3C858483C}"/>
              </a:ext>
            </a:extLst>
          </p:cNvPr>
          <p:cNvCxnSpPr>
            <a:cxnSpLocks/>
          </p:cNvCxnSpPr>
          <p:nvPr/>
        </p:nvCxnSpPr>
        <p:spPr>
          <a:xfrm flipH="1" flipV="1">
            <a:off x="2178167" y="2011078"/>
            <a:ext cx="15875" cy="55403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Connector 356">
            <a:extLst>
              <a:ext uri="{FF2B5EF4-FFF2-40B4-BE49-F238E27FC236}">
                <a16:creationId xmlns:a16="http://schemas.microsoft.com/office/drawing/2014/main" id="{CCF846D4-870E-4171-A4E6-C190EBEB976C}"/>
              </a:ext>
            </a:extLst>
          </p:cNvPr>
          <p:cNvCxnSpPr>
            <a:cxnSpLocks/>
          </p:cNvCxnSpPr>
          <p:nvPr/>
        </p:nvCxnSpPr>
        <p:spPr>
          <a:xfrm flipH="1" flipV="1">
            <a:off x="6168795" y="15993194"/>
            <a:ext cx="91109" cy="23505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2977075A-9464-42E6-9CE5-FBE56D02C20B}"/>
              </a:ext>
            </a:extLst>
          </p:cNvPr>
          <p:cNvSpPr/>
          <p:nvPr/>
        </p:nvSpPr>
        <p:spPr>
          <a:xfrm rot="2882444" flipH="1">
            <a:off x="1758847" y="15216122"/>
            <a:ext cx="45719" cy="694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96" name="Rectangle 395">
            <a:extLst>
              <a:ext uri="{FF2B5EF4-FFF2-40B4-BE49-F238E27FC236}">
                <a16:creationId xmlns:a16="http://schemas.microsoft.com/office/drawing/2014/main" id="{1FC8C721-88DB-4E27-B0FC-5A8A2C00D92B}"/>
              </a:ext>
            </a:extLst>
          </p:cNvPr>
          <p:cNvSpPr/>
          <p:nvPr/>
        </p:nvSpPr>
        <p:spPr>
          <a:xfrm>
            <a:off x="3232780" y="14718798"/>
            <a:ext cx="90488" cy="681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301" name="TextBox 53">
            <a:extLst>
              <a:ext uri="{FF2B5EF4-FFF2-40B4-BE49-F238E27FC236}">
                <a16:creationId xmlns:a16="http://schemas.microsoft.com/office/drawing/2014/main" id="{D405DA0C-719A-4CD8-81D6-79539FEB9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865" y="12800769"/>
            <a:ext cx="1032961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>
                <a:latin typeface="Gill Sans MT Condensed" panose="020B0506020104020203" pitchFamily="34" charset="0"/>
              </a:rPr>
              <a:t>8</a:t>
            </a:r>
          </a:p>
        </p:txBody>
      </p:sp>
      <p:sp>
        <p:nvSpPr>
          <p:cNvPr id="3302" name="TextBox 52">
            <a:extLst>
              <a:ext uri="{FF2B5EF4-FFF2-40B4-BE49-F238E27FC236}">
                <a16:creationId xmlns:a16="http://schemas.microsoft.com/office/drawing/2014/main" id="{88682A17-3173-40AE-B737-BB989FD04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396" y="12718557"/>
            <a:ext cx="841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latin typeface="Gill Sans MT Condensed" panose="020B0506020104020203" pitchFamily="34" charset="0"/>
              </a:rPr>
              <a:t>YEAR</a:t>
            </a:r>
          </a:p>
        </p:txBody>
      </p:sp>
      <p:cxnSp>
        <p:nvCxnSpPr>
          <p:cNvPr id="427" name="Straight Connector 426">
            <a:extLst>
              <a:ext uri="{FF2B5EF4-FFF2-40B4-BE49-F238E27FC236}">
                <a16:creationId xmlns:a16="http://schemas.microsoft.com/office/drawing/2014/main" id="{3B17619C-FD61-46D7-A36C-7FA04D9F45B0}"/>
              </a:ext>
            </a:extLst>
          </p:cNvPr>
          <p:cNvCxnSpPr>
            <a:cxnSpLocks/>
          </p:cNvCxnSpPr>
          <p:nvPr/>
        </p:nvCxnSpPr>
        <p:spPr>
          <a:xfrm>
            <a:off x="3313368" y="15286252"/>
            <a:ext cx="39934" cy="20843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Connector 441">
            <a:extLst>
              <a:ext uri="{FF2B5EF4-FFF2-40B4-BE49-F238E27FC236}">
                <a16:creationId xmlns:a16="http://schemas.microsoft.com/office/drawing/2014/main" id="{11AC840B-B203-4597-AE2D-F1385968D931}"/>
              </a:ext>
            </a:extLst>
          </p:cNvPr>
          <p:cNvCxnSpPr>
            <a:cxnSpLocks/>
          </p:cNvCxnSpPr>
          <p:nvPr/>
        </p:nvCxnSpPr>
        <p:spPr>
          <a:xfrm flipV="1">
            <a:off x="2341700" y="16003706"/>
            <a:ext cx="36677" cy="33589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Straight Connector 445">
            <a:extLst>
              <a:ext uri="{FF2B5EF4-FFF2-40B4-BE49-F238E27FC236}">
                <a16:creationId xmlns:a16="http://schemas.microsoft.com/office/drawing/2014/main" id="{D01342E9-A51F-42C8-96A1-F34C979437F3}"/>
              </a:ext>
            </a:extLst>
          </p:cNvPr>
          <p:cNvCxnSpPr>
            <a:cxnSpLocks/>
          </p:cNvCxnSpPr>
          <p:nvPr/>
        </p:nvCxnSpPr>
        <p:spPr>
          <a:xfrm flipV="1">
            <a:off x="1623880" y="15843987"/>
            <a:ext cx="160241" cy="28558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6" name="Rectangle 455">
            <a:extLst>
              <a:ext uri="{FF2B5EF4-FFF2-40B4-BE49-F238E27FC236}">
                <a16:creationId xmlns:a16="http://schemas.microsoft.com/office/drawing/2014/main" id="{48C9B3CE-1C8E-4CA7-81A1-41F367BC281B}"/>
              </a:ext>
            </a:extLst>
          </p:cNvPr>
          <p:cNvSpPr/>
          <p:nvPr/>
        </p:nvSpPr>
        <p:spPr>
          <a:xfrm>
            <a:off x="2244126" y="15370854"/>
            <a:ext cx="62070" cy="748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3330" name="TextBox 1">
            <a:extLst>
              <a:ext uri="{FF2B5EF4-FFF2-40B4-BE49-F238E27FC236}">
                <a16:creationId xmlns:a16="http://schemas.microsoft.com/office/drawing/2014/main" id="{6623AFA9-CEE6-4093-B3B7-670B9D63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355" y="134416"/>
            <a:ext cx="5833178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altLang="en-US" sz="4000" b="1" dirty="0"/>
              <a:t>Mathematics</a:t>
            </a:r>
          </a:p>
          <a:p>
            <a:r>
              <a:rPr lang="en-GB" altLang="en-US" sz="2800" b="1" dirty="0"/>
              <a:t>Foundation Tier Learning Journey</a:t>
            </a:r>
          </a:p>
        </p:txBody>
      </p:sp>
      <p:cxnSp>
        <p:nvCxnSpPr>
          <p:cNvPr id="366" name="Straight Connector 365">
            <a:extLst>
              <a:ext uri="{FF2B5EF4-FFF2-40B4-BE49-F238E27FC236}">
                <a16:creationId xmlns:a16="http://schemas.microsoft.com/office/drawing/2014/main" id="{50E6EFD8-E205-4407-A144-46F640244C87}"/>
              </a:ext>
            </a:extLst>
          </p:cNvPr>
          <p:cNvCxnSpPr>
            <a:cxnSpLocks/>
          </p:cNvCxnSpPr>
          <p:nvPr/>
        </p:nvCxnSpPr>
        <p:spPr>
          <a:xfrm flipV="1">
            <a:off x="3163391" y="13764844"/>
            <a:ext cx="117791" cy="27880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8" name="Rectangle 397">
            <a:extLst>
              <a:ext uri="{FF2B5EF4-FFF2-40B4-BE49-F238E27FC236}">
                <a16:creationId xmlns:a16="http://schemas.microsoft.com/office/drawing/2014/main" id="{C1511F03-B4E6-4C06-9FB4-A9CCE0151FEE}"/>
              </a:ext>
            </a:extLst>
          </p:cNvPr>
          <p:cNvSpPr/>
          <p:nvPr/>
        </p:nvSpPr>
        <p:spPr>
          <a:xfrm>
            <a:off x="2925016" y="13258317"/>
            <a:ext cx="45719" cy="640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28" name="Rectangle 427">
            <a:extLst>
              <a:ext uri="{FF2B5EF4-FFF2-40B4-BE49-F238E27FC236}">
                <a16:creationId xmlns:a16="http://schemas.microsoft.com/office/drawing/2014/main" id="{862F07AB-756D-4055-A1AA-47C71CDCFBA8}"/>
              </a:ext>
            </a:extLst>
          </p:cNvPr>
          <p:cNvSpPr/>
          <p:nvPr/>
        </p:nvSpPr>
        <p:spPr>
          <a:xfrm>
            <a:off x="2486977" y="10893578"/>
            <a:ext cx="45719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2F2CDA5-2BA1-4135-B4A8-779849B8FD77}"/>
              </a:ext>
            </a:extLst>
          </p:cNvPr>
          <p:cNvSpPr/>
          <p:nvPr/>
        </p:nvSpPr>
        <p:spPr>
          <a:xfrm>
            <a:off x="6808788" y="10543744"/>
            <a:ext cx="261937" cy="88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93" name="Straight Connector 392">
            <a:extLst>
              <a:ext uri="{FF2B5EF4-FFF2-40B4-BE49-F238E27FC236}">
                <a16:creationId xmlns:a16="http://schemas.microsoft.com/office/drawing/2014/main" id="{5AC7B257-30F8-4820-A440-6997699447D7}"/>
              </a:ext>
            </a:extLst>
          </p:cNvPr>
          <p:cNvCxnSpPr>
            <a:cxnSpLocks/>
          </p:cNvCxnSpPr>
          <p:nvPr/>
        </p:nvCxnSpPr>
        <p:spPr>
          <a:xfrm flipH="1">
            <a:off x="3098701" y="10799203"/>
            <a:ext cx="30202" cy="21896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Connector 451">
            <a:extLst>
              <a:ext uri="{FF2B5EF4-FFF2-40B4-BE49-F238E27FC236}">
                <a16:creationId xmlns:a16="http://schemas.microsoft.com/office/drawing/2014/main" id="{6A9E45DD-6066-4B9B-9C87-C0F4B89F63C2}"/>
              </a:ext>
            </a:extLst>
          </p:cNvPr>
          <p:cNvCxnSpPr>
            <a:cxnSpLocks/>
            <a:endCxn id="3429" idx="2"/>
          </p:cNvCxnSpPr>
          <p:nvPr/>
        </p:nvCxnSpPr>
        <p:spPr>
          <a:xfrm flipV="1">
            <a:off x="3637290" y="7143734"/>
            <a:ext cx="7490" cy="19628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BA225E90-A077-4AF9-8D7E-F2FC08CB2B78}"/>
              </a:ext>
            </a:extLst>
          </p:cNvPr>
          <p:cNvCxnSpPr>
            <a:cxnSpLocks/>
          </p:cNvCxnSpPr>
          <p:nvPr/>
        </p:nvCxnSpPr>
        <p:spPr>
          <a:xfrm>
            <a:off x="2928102" y="6422907"/>
            <a:ext cx="190541" cy="36790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62" name="TextBox 365">
            <a:extLst>
              <a:ext uri="{FF2B5EF4-FFF2-40B4-BE49-F238E27FC236}">
                <a16:creationId xmlns:a16="http://schemas.microsoft.com/office/drawing/2014/main" id="{7FD5F2D3-4587-4A0A-B11F-94643FEFF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413" y="2440024"/>
            <a:ext cx="12608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solidFill>
                  <a:srgbClr val="217C88"/>
                </a:solidFill>
              </a:rPr>
              <a:t>Use mathematical language precisely</a:t>
            </a:r>
          </a:p>
        </p:txBody>
      </p:sp>
      <p:cxnSp>
        <p:nvCxnSpPr>
          <p:cNvPr id="480" name="Straight Connector 479">
            <a:extLst>
              <a:ext uri="{FF2B5EF4-FFF2-40B4-BE49-F238E27FC236}">
                <a16:creationId xmlns:a16="http://schemas.microsoft.com/office/drawing/2014/main" id="{8163C2B0-DB00-4B92-8AC5-1981B6F094DE}"/>
              </a:ext>
            </a:extLst>
          </p:cNvPr>
          <p:cNvCxnSpPr>
            <a:cxnSpLocks/>
          </p:cNvCxnSpPr>
          <p:nvPr/>
        </p:nvCxnSpPr>
        <p:spPr>
          <a:xfrm flipH="1" flipV="1">
            <a:off x="7738783" y="1747859"/>
            <a:ext cx="14287" cy="73342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2" name="Straight Connector 481">
            <a:extLst>
              <a:ext uri="{FF2B5EF4-FFF2-40B4-BE49-F238E27FC236}">
                <a16:creationId xmlns:a16="http://schemas.microsoft.com/office/drawing/2014/main" id="{208374C4-F914-4AD6-9D6D-051B7C2858FE}"/>
              </a:ext>
            </a:extLst>
          </p:cNvPr>
          <p:cNvCxnSpPr>
            <a:cxnSpLocks/>
          </p:cNvCxnSpPr>
          <p:nvPr/>
        </p:nvCxnSpPr>
        <p:spPr>
          <a:xfrm flipV="1">
            <a:off x="6141301" y="1976438"/>
            <a:ext cx="0" cy="45878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8" name="Straight Connector 477">
            <a:extLst>
              <a:ext uri="{FF2B5EF4-FFF2-40B4-BE49-F238E27FC236}">
                <a16:creationId xmlns:a16="http://schemas.microsoft.com/office/drawing/2014/main" id="{A883DF12-BC43-47A1-812D-50E60F36B08B}"/>
              </a:ext>
            </a:extLst>
          </p:cNvPr>
          <p:cNvCxnSpPr>
            <a:cxnSpLocks/>
            <a:stCxn id="349" idx="2"/>
          </p:cNvCxnSpPr>
          <p:nvPr/>
        </p:nvCxnSpPr>
        <p:spPr>
          <a:xfrm>
            <a:off x="6207748" y="6464693"/>
            <a:ext cx="75592" cy="25048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3" name="Straight Connector 482">
            <a:extLst>
              <a:ext uri="{FF2B5EF4-FFF2-40B4-BE49-F238E27FC236}">
                <a16:creationId xmlns:a16="http://schemas.microsoft.com/office/drawing/2014/main" id="{C26E3646-21AD-4CF0-B53F-99068D8ED67D}"/>
              </a:ext>
            </a:extLst>
          </p:cNvPr>
          <p:cNvCxnSpPr>
            <a:cxnSpLocks/>
          </p:cNvCxnSpPr>
          <p:nvPr/>
        </p:nvCxnSpPr>
        <p:spPr>
          <a:xfrm flipV="1">
            <a:off x="2619621" y="11364223"/>
            <a:ext cx="298734" cy="44684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Straight Connector 527">
            <a:extLst>
              <a:ext uri="{FF2B5EF4-FFF2-40B4-BE49-F238E27FC236}">
                <a16:creationId xmlns:a16="http://schemas.microsoft.com/office/drawing/2014/main" id="{0FE2EB91-56FB-4F35-906D-C73BCDBC804D}"/>
              </a:ext>
            </a:extLst>
          </p:cNvPr>
          <p:cNvCxnSpPr>
            <a:cxnSpLocks/>
          </p:cNvCxnSpPr>
          <p:nvPr/>
        </p:nvCxnSpPr>
        <p:spPr>
          <a:xfrm flipH="1" flipV="1">
            <a:off x="8503078" y="9311812"/>
            <a:ext cx="33416" cy="21691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5" name="Straight Connector 554">
            <a:extLst>
              <a:ext uri="{FF2B5EF4-FFF2-40B4-BE49-F238E27FC236}">
                <a16:creationId xmlns:a16="http://schemas.microsoft.com/office/drawing/2014/main" id="{2C9682F7-6F62-4DA5-8B57-D9FBC15A0603}"/>
              </a:ext>
            </a:extLst>
          </p:cNvPr>
          <p:cNvCxnSpPr>
            <a:cxnSpLocks/>
            <a:endCxn id="536" idx="0"/>
          </p:cNvCxnSpPr>
          <p:nvPr/>
        </p:nvCxnSpPr>
        <p:spPr>
          <a:xfrm>
            <a:off x="3888704" y="15293009"/>
            <a:ext cx="324725" cy="34222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8" name="Straight Connector 607">
            <a:extLst>
              <a:ext uri="{FF2B5EF4-FFF2-40B4-BE49-F238E27FC236}">
                <a16:creationId xmlns:a16="http://schemas.microsoft.com/office/drawing/2014/main" id="{D0FC87F7-2C44-491A-A76C-D07ACBB13A34}"/>
              </a:ext>
            </a:extLst>
          </p:cNvPr>
          <p:cNvCxnSpPr>
            <a:cxnSpLocks/>
          </p:cNvCxnSpPr>
          <p:nvPr/>
        </p:nvCxnSpPr>
        <p:spPr>
          <a:xfrm flipH="1">
            <a:off x="3909351" y="12981148"/>
            <a:ext cx="76976" cy="34513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0" name="Straight Connector 609">
            <a:extLst>
              <a:ext uri="{FF2B5EF4-FFF2-40B4-BE49-F238E27FC236}">
                <a16:creationId xmlns:a16="http://schemas.microsoft.com/office/drawing/2014/main" id="{FF583FCC-DD5B-4AEE-A13B-9458A33DC7DE}"/>
              </a:ext>
            </a:extLst>
          </p:cNvPr>
          <p:cNvCxnSpPr>
            <a:cxnSpLocks/>
            <a:stCxn id="324" idx="2"/>
          </p:cNvCxnSpPr>
          <p:nvPr/>
        </p:nvCxnSpPr>
        <p:spPr>
          <a:xfrm flipH="1">
            <a:off x="6815724" y="13127614"/>
            <a:ext cx="124808" cy="22829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2" name="Straight Connector 611">
            <a:extLst>
              <a:ext uri="{FF2B5EF4-FFF2-40B4-BE49-F238E27FC236}">
                <a16:creationId xmlns:a16="http://schemas.microsoft.com/office/drawing/2014/main" id="{7B48FB23-1B42-4092-89F6-97AD0A27ECFD}"/>
              </a:ext>
            </a:extLst>
          </p:cNvPr>
          <p:cNvCxnSpPr>
            <a:cxnSpLocks/>
          </p:cNvCxnSpPr>
          <p:nvPr/>
        </p:nvCxnSpPr>
        <p:spPr>
          <a:xfrm flipH="1" flipV="1">
            <a:off x="8113369" y="13808642"/>
            <a:ext cx="162135" cy="11329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" name="Straight Connector 616">
            <a:extLst>
              <a:ext uri="{FF2B5EF4-FFF2-40B4-BE49-F238E27FC236}">
                <a16:creationId xmlns:a16="http://schemas.microsoft.com/office/drawing/2014/main" id="{0DB8A658-A2CB-4097-BD45-25973371F699}"/>
              </a:ext>
            </a:extLst>
          </p:cNvPr>
          <p:cNvCxnSpPr>
            <a:cxnSpLocks/>
          </p:cNvCxnSpPr>
          <p:nvPr/>
        </p:nvCxnSpPr>
        <p:spPr>
          <a:xfrm>
            <a:off x="5898409" y="13149763"/>
            <a:ext cx="27427" cy="15835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>
            <a:extLst>
              <a:ext uri="{FF2B5EF4-FFF2-40B4-BE49-F238E27FC236}">
                <a16:creationId xmlns:a16="http://schemas.microsoft.com/office/drawing/2014/main" id="{9EC89C9C-D0BD-45D9-ABED-6436B955A1A1}"/>
              </a:ext>
            </a:extLst>
          </p:cNvPr>
          <p:cNvCxnSpPr>
            <a:cxnSpLocks/>
          </p:cNvCxnSpPr>
          <p:nvPr/>
        </p:nvCxnSpPr>
        <p:spPr>
          <a:xfrm flipH="1" flipV="1">
            <a:off x="5128661" y="4816618"/>
            <a:ext cx="165912" cy="51319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EF5DFE45-4D69-4AD7-8748-8040D4205906}"/>
              </a:ext>
            </a:extLst>
          </p:cNvPr>
          <p:cNvCxnSpPr>
            <a:cxnSpLocks/>
          </p:cNvCxnSpPr>
          <p:nvPr/>
        </p:nvCxnSpPr>
        <p:spPr>
          <a:xfrm>
            <a:off x="3772564" y="4224832"/>
            <a:ext cx="81299" cy="28403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7" name="Rectangle 436">
            <a:extLst>
              <a:ext uri="{FF2B5EF4-FFF2-40B4-BE49-F238E27FC236}">
                <a16:creationId xmlns:a16="http://schemas.microsoft.com/office/drawing/2014/main" id="{112335CE-5E17-446A-BC55-33ABC426E6DF}"/>
              </a:ext>
            </a:extLst>
          </p:cNvPr>
          <p:cNvSpPr/>
          <p:nvPr/>
        </p:nvSpPr>
        <p:spPr>
          <a:xfrm>
            <a:off x="3710904" y="13216808"/>
            <a:ext cx="45719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38" name="Rectangle 437">
            <a:extLst>
              <a:ext uri="{FF2B5EF4-FFF2-40B4-BE49-F238E27FC236}">
                <a16:creationId xmlns:a16="http://schemas.microsoft.com/office/drawing/2014/main" id="{112335CE-5E17-446A-BC55-33ABC426E6DF}"/>
              </a:ext>
            </a:extLst>
          </p:cNvPr>
          <p:cNvSpPr/>
          <p:nvPr/>
        </p:nvSpPr>
        <p:spPr>
          <a:xfrm>
            <a:off x="4556939" y="13160310"/>
            <a:ext cx="45719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98" name="Rectangle 497">
            <a:extLst>
              <a:ext uri="{FF2B5EF4-FFF2-40B4-BE49-F238E27FC236}">
                <a16:creationId xmlns:a16="http://schemas.microsoft.com/office/drawing/2014/main" id="{112335CE-5E17-446A-BC55-33ABC426E6DF}"/>
              </a:ext>
            </a:extLst>
          </p:cNvPr>
          <p:cNvSpPr/>
          <p:nvPr/>
        </p:nvSpPr>
        <p:spPr>
          <a:xfrm>
            <a:off x="5681561" y="4437650"/>
            <a:ext cx="982340" cy="6471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99" name="Rectangle 498">
            <a:extLst>
              <a:ext uri="{FF2B5EF4-FFF2-40B4-BE49-F238E27FC236}">
                <a16:creationId xmlns:a16="http://schemas.microsoft.com/office/drawing/2014/main" id="{112335CE-5E17-446A-BC55-33ABC426E6DF}"/>
              </a:ext>
            </a:extLst>
          </p:cNvPr>
          <p:cNvSpPr/>
          <p:nvPr/>
        </p:nvSpPr>
        <p:spPr>
          <a:xfrm rot="15006086">
            <a:off x="1348516" y="5482759"/>
            <a:ext cx="45719" cy="8465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455" name="Straight Connector 454">
            <a:extLst>
              <a:ext uri="{FF2B5EF4-FFF2-40B4-BE49-F238E27FC236}">
                <a16:creationId xmlns:a16="http://schemas.microsoft.com/office/drawing/2014/main" id="{49BE18B9-CBD3-4CA6-8034-00C7FD35C721}"/>
              </a:ext>
            </a:extLst>
          </p:cNvPr>
          <p:cNvCxnSpPr>
            <a:cxnSpLocks/>
          </p:cNvCxnSpPr>
          <p:nvPr/>
        </p:nvCxnSpPr>
        <p:spPr>
          <a:xfrm flipH="1" flipV="1">
            <a:off x="2724428" y="5006004"/>
            <a:ext cx="61692" cy="23724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E5B1E3AA-F4F5-4A07-8F10-93EE286B03C1}"/>
              </a:ext>
            </a:extLst>
          </p:cNvPr>
          <p:cNvCxnSpPr>
            <a:cxnSpLocks/>
            <a:stCxn id="709" idx="0"/>
          </p:cNvCxnSpPr>
          <p:nvPr/>
        </p:nvCxnSpPr>
        <p:spPr>
          <a:xfrm flipV="1">
            <a:off x="5644960" y="11527740"/>
            <a:ext cx="32247" cy="35917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TextBox 233"/>
          <p:cNvSpPr txBox="1"/>
          <p:nvPr/>
        </p:nvSpPr>
        <p:spPr>
          <a:xfrm>
            <a:off x="4961147" y="6242856"/>
            <a:ext cx="1139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Combining transformations</a:t>
            </a:r>
          </a:p>
        </p:txBody>
      </p: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8726E617-97DE-4AA3-BB1F-54F2D00F1227}"/>
              </a:ext>
            </a:extLst>
          </p:cNvPr>
          <p:cNvCxnSpPr>
            <a:cxnSpLocks/>
            <a:stCxn id="352" idx="2"/>
          </p:cNvCxnSpPr>
          <p:nvPr/>
        </p:nvCxnSpPr>
        <p:spPr>
          <a:xfrm>
            <a:off x="6780382" y="6313628"/>
            <a:ext cx="49018" cy="51437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8726E617-97DE-4AA3-BB1F-54F2D00F1227}"/>
              </a:ext>
            </a:extLst>
          </p:cNvPr>
          <p:cNvCxnSpPr>
            <a:cxnSpLocks/>
            <a:stCxn id="662" idx="2"/>
          </p:cNvCxnSpPr>
          <p:nvPr/>
        </p:nvCxnSpPr>
        <p:spPr>
          <a:xfrm>
            <a:off x="2531475" y="4326021"/>
            <a:ext cx="41648" cy="20557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9841DC2E-649B-4A68-BC42-F06DE5580FE2}"/>
              </a:ext>
            </a:extLst>
          </p:cNvPr>
          <p:cNvCxnSpPr>
            <a:cxnSpLocks/>
          </p:cNvCxnSpPr>
          <p:nvPr/>
        </p:nvCxnSpPr>
        <p:spPr>
          <a:xfrm flipH="1">
            <a:off x="1552707" y="6147014"/>
            <a:ext cx="186870" cy="6969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EF5DFE45-4D69-4AD7-8748-8040D4205906}"/>
              </a:ext>
            </a:extLst>
          </p:cNvPr>
          <p:cNvCxnSpPr>
            <a:cxnSpLocks/>
          </p:cNvCxnSpPr>
          <p:nvPr/>
        </p:nvCxnSpPr>
        <p:spPr>
          <a:xfrm flipH="1" flipV="1">
            <a:off x="6946992" y="4934525"/>
            <a:ext cx="10074" cy="27288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id="{EF5DFE45-4D69-4AD7-8748-8040D4205906}"/>
              </a:ext>
            </a:extLst>
          </p:cNvPr>
          <p:cNvCxnSpPr>
            <a:cxnSpLocks/>
          </p:cNvCxnSpPr>
          <p:nvPr/>
        </p:nvCxnSpPr>
        <p:spPr>
          <a:xfrm flipH="1">
            <a:off x="7069875" y="4074255"/>
            <a:ext cx="129308" cy="40732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EF5DFE45-4D69-4AD7-8748-8040D4205906}"/>
              </a:ext>
            </a:extLst>
          </p:cNvPr>
          <p:cNvCxnSpPr>
            <a:cxnSpLocks/>
          </p:cNvCxnSpPr>
          <p:nvPr/>
        </p:nvCxnSpPr>
        <p:spPr>
          <a:xfrm flipH="1">
            <a:off x="2840581" y="4309114"/>
            <a:ext cx="20980" cy="23682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6"/>
          <a:srcRect l="10977" t="17620" r="11389" b="6321"/>
          <a:stretch/>
        </p:blipFill>
        <p:spPr>
          <a:xfrm>
            <a:off x="6082781" y="3657106"/>
            <a:ext cx="848370" cy="623354"/>
          </a:xfrm>
          <a:prstGeom prst="rect">
            <a:avLst/>
          </a:prstGeom>
        </p:spPr>
      </p:pic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49BE18B9-CBD3-4CA6-8034-00C7FD35C721}"/>
              </a:ext>
            </a:extLst>
          </p:cNvPr>
          <p:cNvCxnSpPr>
            <a:cxnSpLocks/>
          </p:cNvCxnSpPr>
          <p:nvPr/>
        </p:nvCxnSpPr>
        <p:spPr>
          <a:xfrm flipH="1">
            <a:off x="8742709" y="11772456"/>
            <a:ext cx="210183" cy="10209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TextBox 252"/>
          <p:cNvSpPr txBox="1"/>
          <p:nvPr/>
        </p:nvSpPr>
        <p:spPr>
          <a:xfrm>
            <a:off x="6559882" y="16082830"/>
            <a:ext cx="7110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Estimating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2605" y="16420455"/>
            <a:ext cx="508053" cy="483165"/>
          </a:xfrm>
          <a:prstGeom prst="rect">
            <a:avLst/>
          </a:prstGeom>
        </p:spPr>
      </p:pic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49BE18B9-CBD3-4CA6-8034-00C7FD35C721}"/>
              </a:ext>
            </a:extLst>
          </p:cNvPr>
          <p:cNvCxnSpPr>
            <a:cxnSpLocks/>
          </p:cNvCxnSpPr>
          <p:nvPr/>
        </p:nvCxnSpPr>
        <p:spPr>
          <a:xfrm flipH="1">
            <a:off x="8664381" y="11240412"/>
            <a:ext cx="399157" cy="30568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E0297D50-2202-4E62-8AEF-CAA2D629B5B0}"/>
              </a:ext>
            </a:extLst>
          </p:cNvPr>
          <p:cNvCxnSpPr>
            <a:cxnSpLocks/>
            <a:stCxn id="1038" idx="2"/>
          </p:cNvCxnSpPr>
          <p:nvPr/>
        </p:nvCxnSpPr>
        <p:spPr>
          <a:xfrm flipH="1">
            <a:off x="6239877" y="12800935"/>
            <a:ext cx="97352" cy="54131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>
            <a:extLst>
              <a:ext uri="{FF2B5EF4-FFF2-40B4-BE49-F238E27FC236}">
                <a16:creationId xmlns:a16="http://schemas.microsoft.com/office/drawing/2014/main" id="{E0297D50-2202-4E62-8AEF-CAA2D629B5B0}"/>
              </a:ext>
            </a:extLst>
          </p:cNvPr>
          <p:cNvCxnSpPr>
            <a:cxnSpLocks/>
          </p:cNvCxnSpPr>
          <p:nvPr/>
        </p:nvCxnSpPr>
        <p:spPr>
          <a:xfrm>
            <a:off x="7259688" y="8788205"/>
            <a:ext cx="108654" cy="24852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CE702798-F784-4FFC-BF34-EF4A23AB6717}"/>
              </a:ext>
            </a:extLst>
          </p:cNvPr>
          <p:cNvCxnSpPr>
            <a:cxnSpLocks/>
          </p:cNvCxnSpPr>
          <p:nvPr/>
        </p:nvCxnSpPr>
        <p:spPr>
          <a:xfrm flipV="1">
            <a:off x="6425873" y="11523952"/>
            <a:ext cx="119515" cy="27550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E0297D50-2202-4E62-8AEF-CAA2D629B5B0}"/>
              </a:ext>
            </a:extLst>
          </p:cNvPr>
          <p:cNvCxnSpPr>
            <a:cxnSpLocks/>
          </p:cNvCxnSpPr>
          <p:nvPr/>
        </p:nvCxnSpPr>
        <p:spPr>
          <a:xfrm flipV="1">
            <a:off x="8051186" y="7545700"/>
            <a:ext cx="651777" cy="12619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4" name="TextBox 293"/>
          <p:cNvSpPr txBox="1"/>
          <p:nvPr/>
        </p:nvSpPr>
        <p:spPr>
          <a:xfrm>
            <a:off x="1994237" y="14840026"/>
            <a:ext cx="922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Add, subtract fractions</a:t>
            </a:r>
          </a:p>
        </p:txBody>
      </p: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CE702798-F784-4FFC-BF34-EF4A23AB6717}"/>
              </a:ext>
            </a:extLst>
          </p:cNvPr>
          <p:cNvCxnSpPr>
            <a:cxnSpLocks/>
            <a:stCxn id="123" idx="2"/>
          </p:cNvCxnSpPr>
          <p:nvPr/>
        </p:nvCxnSpPr>
        <p:spPr>
          <a:xfrm>
            <a:off x="4945990" y="10643989"/>
            <a:ext cx="107424" cy="58653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5" name="Straight Connector 484">
            <a:extLst>
              <a:ext uri="{FF2B5EF4-FFF2-40B4-BE49-F238E27FC236}">
                <a16:creationId xmlns:a16="http://schemas.microsoft.com/office/drawing/2014/main" id="{8142DFA0-1C4D-4777-A03B-0CA46E53B10E}"/>
              </a:ext>
            </a:extLst>
          </p:cNvPr>
          <p:cNvCxnSpPr>
            <a:cxnSpLocks/>
          </p:cNvCxnSpPr>
          <p:nvPr/>
        </p:nvCxnSpPr>
        <p:spPr>
          <a:xfrm>
            <a:off x="5639308" y="10578195"/>
            <a:ext cx="2091" cy="46276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E5B1E3AA-F4F5-4A07-8F10-93EE286B03C1}"/>
              </a:ext>
            </a:extLst>
          </p:cNvPr>
          <p:cNvCxnSpPr>
            <a:cxnSpLocks/>
          </p:cNvCxnSpPr>
          <p:nvPr/>
        </p:nvCxnSpPr>
        <p:spPr>
          <a:xfrm flipV="1">
            <a:off x="4110109" y="11364223"/>
            <a:ext cx="81426" cy="47759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8" name="TextBox 317"/>
          <p:cNvSpPr txBox="1"/>
          <p:nvPr/>
        </p:nvSpPr>
        <p:spPr>
          <a:xfrm>
            <a:off x="6598410" y="14158299"/>
            <a:ext cx="676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Volume of prisms</a:t>
            </a:r>
          </a:p>
        </p:txBody>
      </p:sp>
      <p:cxnSp>
        <p:nvCxnSpPr>
          <p:cNvPr id="322" name="Straight Connector 321">
            <a:extLst>
              <a:ext uri="{FF2B5EF4-FFF2-40B4-BE49-F238E27FC236}">
                <a16:creationId xmlns:a16="http://schemas.microsoft.com/office/drawing/2014/main" id="{C26E3646-21AD-4CF0-B53F-99068D8ED67D}"/>
              </a:ext>
            </a:extLst>
          </p:cNvPr>
          <p:cNvCxnSpPr>
            <a:cxnSpLocks/>
          </p:cNvCxnSpPr>
          <p:nvPr/>
        </p:nvCxnSpPr>
        <p:spPr>
          <a:xfrm flipH="1" flipV="1">
            <a:off x="7644848" y="13871078"/>
            <a:ext cx="48507" cy="24958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5" name="TextBox 324"/>
          <p:cNvSpPr txBox="1"/>
          <p:nvPr/>
        </p:nvSpPr>
        <p:spPr>
          <a:xfrm>
            <a:off x="2754241" y="10486742"/>
            <a:ext cx="1112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Equations of lines from graphs</a:t>
            </a:r>
          </a:p>
        </p:txBody>
      </p:sp>
      <p:sp>
        <p:nvSpPr>
          <p:cNvPr id="327" name="TextBox 326"/>
          <p:cNvSpPr txBox="1"/>
          <p:nvPr/>
        </p:nvSpPr>
        <p:spPr>
          <a:xfrm>
            <a:off x="1769025" y="11820562"/>
            <a:ext cx="796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Angles in polygons</a:t>
            </a:r>
          </a:p>
        </p:txBody>
      </p:sp>
      <p:sp>
        <p:nvSpPr>
          <p:cNvPr id="328" name="TextBox 327"/>
          <p:cNvSpPr txBox="1"/>
          <p:nvPr/>
        </p:nvSpPr>
        <p:spPr>
          <a:xfrm>
            <a:off x="2255808" y="11774664"/>
            <a:ext cx="975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Speed and rates problems</a:t>
            </a:r>
          </a:p>
        </p:txBody>
      </p: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C26E3646-21AD-4CF0-B53F-99068D8ED67D}"/>
              </a:ext>
            </a:extLst>
          </p:cNvPr>
          <p:cNvCxnSpPr>
            <a:cxnSpLocks/>
          </p:cNvCxnSpPr>
          <p:nvPr/>
        </p:nvCxnSpPr>
        <p:spPr>
          <a:xfrm flipV="1">
            <a:off x="2117834" y="11507273"/>
            <a:ext cx="178670" cy="26116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>
            <a:extLst>
              <a:ext uri="{FF2B5EF4-FFF2-40B4-BE49-F238E27FC236}">
                <a16:creationId xmlns:a16="http://schemas.microsoft.com/office/drawing/2014/main" id="{C26E3646-21AD-4CF0-B53F-99068D8ED67D}"/>
              </a:ext>
            </a:extLst>
          </p:cNvPr>
          <p:cNvCxnSpPr>
            <a:cxnSpLocks/>
          </p:cNvCxnSpPr>
          <p:nvPr/>
        </p:nvCxnSpPr>
        <p:spPr>
          <a:xfrm>
            <a:off x="979823" y="10224282"/>
            <a:ext cx="376725" cy="3514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4" name="TextBox 333"/>
          <p:cNvSpPr txBox="1"/>
          <p:nvPr/>
        </p:nvSpPr>
        <p:spPr>
          <a:xfrm>
            <a:off x="8224592" y="13992582"/>
            <a:ext cx="6608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Reflections</a:t>
            </a:r>
          </a:p>
        </p:txBody>
      </p:sp>
      <p:sp>
        <p:nvSpPr>
          <p:cNvPr id="335" name="TextBox 334"/>
          <p:cNvSpPr txBox="1"/>
          <p:nvPr/>
        </p:nvSpPr>
        <p:spPr>
          <a:xfrm>
            <a:off x="7819533" y="14152183"/>
            <a:ext cx="6594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Rotations</a:t>
            </a:r>
          </a:p>
        </p:txBody>
      </p:sp>
      <p:sp>
        <p:nvSpPr>
          <p:cNvPr id="336" name="TextBox 335"/>
          <p:cNvSpPr txBox="1"/>
          <p:nvPr/>
        </p:nvSpPr>
        <p:spPr>
          <a:xfrm>
            <a:off x="8239025" y="13838196"/>
            <a:ext cx="7646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Translations</a:t>
            </a:r>
          </a:p>
        </p:txBody>
      </p:sp>
      <p:sp>
        <p:nvSpPr>
          <p:cNvPr id="337" name="TextBox 336"/>
          <p:cNvSpPr txBox="1"/>
          <p:nvPr/>
        </p:nvSpPr>
        <p:spPr>
          <a:xfrm>
            <a:off x="7210680" y="14124674"/>
            <a:ext cx="7646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Enlargements</a:t>
            </a:r>
          </a:p>
        </p:txBody>
      </p:sp>
      <p:sp>
        <p:nvSpPr>
          <p:cNvPr id="349" name="TextBox 348"/>
          <p:cNvSpPr txBox="1"/>
          <p:nvPr/>
        </p:nvSpPr>
        <p:spPr>
          <a:xfrm>
            <a:off x="5843413" y="6126139"/>
            <a:ext cx="728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Direct proportion</a:t>
            </a:r>
          </a:p>
        </p:txBody>
      </p:sp>
      <p:sp>
        <p:nvSpPr>
          <p:cNvPr id="351" name="TextBox 350"/>
          <p:cNvSpPr txBox="1"/>
          <p:nvPr/>
        </p:nvSpPr>
        <p:spPr>
          <a:xfrm>
            <a:off x="7287589" y="6000249"/>
            <a:ext cx="747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Position to term</a:t>
            </a:r>
          </a:p>
        </p:txBody>
      </p:sp>
      <p:sp>
        <p:nvSpPr>
          <p:cNvPr id="352" name="TextBox 351"/>
          <p:cNvSpPr txBox="1"/>
          <p:nvPr/>
        </p:nvSpPr>
        <p:spPr>
          <a:xfrm>
            <a:off x="6490039" y="6098184"/>
            <a:ext cx="5806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Sampling</a:t>
            </a:r>
          </a:p>
        </p:txBody>
      </p:sp>
      <p:cxnSp>
        <p:nvCxnSpPr>
          <p:cNvPr id="353" name="Straight Connector 352">
            <a:extLst>
              <a:ext uri="{FF2B5EF4-FFF2-40B4-BE49-F238E27FC236}">
                <a16:creationId xmlns:a16="http://schemas.microsoft.com/office/drawing/2014/main" id="{A883DF12-BC43-47A1-812D-50E60F36B08B}"/>
              </a:ext>
            </a:extLst>
          </p:cNvPr>
          <p:cNvCxnSpPr>
            <a:cxnSpLocks/>
          </p:cNvCxnSpPr>
          <p:nvPr/>
        </p:nvCxnSpPr>
        <p:spPr>
          <a:xfrm>
            <a:off x="8045118" y="6440299"/>
            <a:ext cx="29646" cy="43454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Connector 355">
            <a:extLst>
              <a:ext uri="{FF2B5EF4-FFF2-40B4-BE49-F238E27FC236}">
                <a16:creationId xmlns:a16="http://schemas.microsoft.com/office/drawing/2014/main" id="{0FE2EB91-56FB-4F35-906D-C73BCDBC804D}"/>
              </a:ext>
            </a:extLst>
          </p:cNvPr>
          <p:cNvCxnSpPr>
            <a:cxnSpLocks/>
          </p:cNvCxnSpPr>
          <p:nvPr/>
        </p:nvCxnSpPr>
        <p:spPr>
          <a:xfrm flipH="1">
            <a:off x="8926293" y="7711129"/>
            <a:ext cx="223675" cy="35352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3" name="TextBox 362"/>
          <p:cNvSpPr txBox="1"/>
          <p:nvPr/>
        </p:nvSpPr>
        <p:spPr>
          <a:xfrm>
            <a:off x="8415188" y="9542068"/>
            <a:ext cx="7646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Using set notation</a:t>
            </a:r>
          </a:p>
        </p:txBody>
      </p:sp>
      <p:cxnSp>
        <p:nvCxnSpPr>
          <p:cNvPr id="365" name="Straight Connector 364">
            <a:extLst>
              <a:ext uri="{FF2B5EF4-FFF2-40B4-BE49-F238E27FC236}">
                <a16:creationId xmlns:a16="http://schemas.microsoft.com/office/drawing/2014/main" id="{0FE2EB91-56FB-4F35-906D-C73BCDBC804D}"/>
              </a:ext>
            </a:extLst>
          </p:cNvPr>
          <p:cNvCxnSpPr>
            <a:cxnSpLocks/>
          </p:cNvCxnSpPr>
          <p:nvPr/>
        </p:nvCxnSpPr>
        <p:spPr>
          <a:xfrm flipH="1" flipV="1">
            <a:off x="7090362" y="9495806"/>
            <a:ext cx="76305" cy="18698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Connector 367">
            <a:extLst>
              <a:ext uri="{FF2B5EF4-FFF2-40B4-BE49-F238E27FC236}">
                <a16:creationId xmlns:a16="http://schemas.microsoft.com/office/drawing/2014/main" id="{A883DF12-BC43-47A1-812D-50E60F36B08B}"/>
              </a:ext>
            </a:extLst>
          </p:cNvPr>
          <p:cNvCxnSpPr>
            <a:cxnSpLocks/>
          </p:cNvCxnSpPr>
          <p:nvPr/>
        </p:nvCxnSpPr>
        <p:spPr>
          <a:xfrm flipV="1">
            <a:off x="7484519" y="7261607"/>
            <a:ext cx="142769" cy="29740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3" name="TextBox 372"/>
          <p:cNvSpPr txBox="1"/>
          <p:nvPr/>
        </p:nvSpPr>
        <p:spPr>
          <a:xfrm>
            <a:off x="188071" y="5717323"/>
            <a:ext cx="764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Problems involving surface area, volume, nets and elevations</a:t>
            </a:r>
          </a:p>
        </p:txBody>
      </p:sp>
      <p:cxnSp>
        <p:nvCxnSpPr>
          <p:cNvPr id="376" name="Straight Connector 375">
            <a:extLst>
              <a:ext uri="{FF2B5EF4-FFF2-40B4-BE49-F238E27FC236}">
                <a16:creationId xmlns:a16="http://schemas.microsoft.com/office/drawing/2014/main" id="{0FE2EB91-56FB-4F35-906D-C73BCDBC804D}"/>
              </a:ext>
            </a:extLst>
          </p:cNvPr>
          <p:cNvCxnSpPr>
            <a:cxnSpLocks/>
          </p:cNvCxnSpPr>
          <p:nvPr/>
        </p:nvCxnSpPr>
        <p:spPr>
          <a:xfrm flipV="1">
            <a:off x="3809656" y="4782885"/>
            <a:ext cx="34587" cy="47954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Connector 382">
            <a:extLst>
              <a:ext uri="{FF2B5EF4-FFF2-40B4-BE49-F238E27FC236}">
                <a16:creationId xmlns:a16="http://schemas.microsoft.com/office/drawing/2014/main" id="{A883DF12-BC43-47A1-812D-50E60F36B08B}"/>
              </a:ext>
            </a:extLst>
          </p:cNvPr>
          <p:cNvCxnSpPr>
            <a:cxnSpLocks/>
            <a:stCxn id="661" idx="1"/>
          </p:cNvCxnSpPr>
          <p:nvPr/>
        </p:nvCxnSpPr>
        <p:spPr>
          <a:xfrm flipH="1" flipV="1">
            <a:off x="1701950" y="5279226"/>
            <a:ext cx="55260" cy="12699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5" name="TextBox 394"/>
          <p:cNvSpPr txBox="1"/>
          <p:nvPr/>
        </p:nvSpPr>
        <p:spPr>
          <a:xfrm>
            <a:off x="7627013" y="7752482"/>
            <a:ext cx="707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Calculating with density</a:t>
            </a:r>
          </a:p>
        </p:txBody>
      </p:sp>
      <p:sp>
        <p:nvSpPr>
          <p:cNvPr id="399" name="TextBox 398"/>
          <p:cNvSpPr txBox="1"/>
          <p:nvPr/>
        </p:nvSpPr>
        <p:spPr>
          <a:xfrm>
            <a:off x="9003300" y="7325131"/>
            <a:ext cx="658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Calculating with pressure</a:t>
            </a:r>
          </a:p>
        </p:txBody>
      </p:sp>
      <p:sp>
        <p:nvSpPr>
          <p:cNvPr id="400" name="TextBox 399"/>
          <p:cNvSpPr txBox="1"/>
          <p:nvPr/>
        </p:nvSpPr>
        <p:spPr>
          <a:xfrm>
            <a:off x="2727752" y="5960064"/>
            <a:ext cx="707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Expanding double brackets</a:t>
            </a:r>
          </a:p>
        </p:txBody>
      </p:sp>
      <p:sp>
        <p:nvSpPr>
          <p:cNvPr id="401" name="TextBox 400"/>
          <p:cNvSpPr txBox="1"/>
          <p:nvPr/>
        </p:nvSpPr>
        <p:spPr>
          <a:xfrm>
            <a:off x="8983375" y="8429076"/>
            <a:ext cx="869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Dependent events</a:t>
            </a:r>
          </a:p>
        </p:txBody>
      </p:sp>
      <p:cxnSp>
        <p:nvCxnSpPr>
          <p:cNvPr id="402" name="Straight Connector 401">
            <a:extLst>
              <a:ext uri="{FF2B5EF4-FFF2-40B4-BE49-F238E27FC236}">
                <a16:creationId xmlns:a16="http://schemas.microsoft.com/office/drawing/2014/main" id="{BA225E90-A077-4AF9-8D7E-F2FC08CB2B78}"/>
              </a:ext>
            </a:extLst>
          </p:cNvPr>
          <p:cNvCxnSpPr>
            <a:cxnSpLocks/>
          </p:cNvCxnSpPr>
          <p:nvPr/>
        </p:nvCxnSpPr>
        <p:spPr>
          <a:xfrm flipV="1">
            <a:off x="3091053" y="7243103"/>
            <a:ext cx="0" cy="191471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4" name="TextBox 403"/>
          <p:cNvSpPr txBox="1"/>
          <p:nvPr/>
        </p:nvSpPr>
        <p:spPr>
          <a:xfrm>
            <a:off x="7621261" y="6245465"/>
            <a:ext cx="9047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Acceleration</a:t>
            </a:r>
          </a:p>
        </p:txBody>
      </p:sp>
      <p:sp>
        <p:nvSpPr>
          <p:cNvPr id="445" name="TextBox 444"/>
          <p:cNvSpPr txBox="1"/>
          <p:nvPr/>
        </p:nvSpPr>
        <p:spPr>
          <a:xfrm>
            <a:off x="7527212" y="16271444"/>
            <a:ext cx="711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Labelling place value</a:t>
            </a:r>
          </a:p>
        </p:txBody>
      </p:sp>
      <p:sp>
        <p:nvSpPr>
          <p:cNvPr id="447" name="TextBox 446"/>
          <p:cNvSpPr txBox="1"/>
          <p:nvPr/>
        </p:nvSpPr>
        <p:spPr>
          <a:xfrm>
            <a:off x="7119887" y="16507384"/>
            <a:ext cx="711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Ordering integers and decimals</a:t>
            </a:r>
          </a:p>
        </p:txBody>
      </p:sp>
      <p:sp>
        <p:nvSpPr>
          <p:cNvPr id="449" name="TextBox 448"/>
          <p:cNvSpPr txBox="1"/>
          <p:nvPr/>
        </p:nvSpPr>
        <p:spPr>
          <a:xfrm>
            <a:off x="7231828" y="14816976"/>
            <a:ext cx="7110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Rounding</a:t>
            </a:r>
          </a:p>
        </p:txBody>
      </p:sp>
      <p:sp>
        <p:nvSpPr>
          <p:cNvPr id="454" name="TextBox 453"/>
          <p:cNvSpPr txBox="1"/>
          <p:nvPr/>
        </p:nvSpPr>
        <p:spPr>
          <a:xfrm>
            <a:off x="6615284" y="14928814"/>
            <a:ext cx="711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Inequality symbols</a:t>
            </a:r>
          </a:p>
        </p:txBody>
      </p:sp>
      <p:cxnSp>
        <p:nvCxnSpPr>
          <p:cNvPr id="458" name="Straight Connector 457">
            <a:extLst>
              <a:ext uri="{FF2B5EF4-FFF2-40B4-BE49-F238E27FC236}">
                <a16:creationId xmlns:a16="http://schemas.microsoft.com/office/drawing/2014/main" id="{81416DBC-F43C-4A45-A7E5-F1BD68113B69}"/>
              </a:ext>
            </a:extLst>
          </p:cNvPr>
          <p:cNvCxnSpPr>
            <a:cxnSpLocks/>
          </p:cNvCxnSpPr>
          <p:nvPr/>
        </p:nvCxnSpPr>
        <p:spPr>
          <a:xfrm>
            <a:off x="6867684" y="15222202"/>
            <a:ext cx="30098" cy="26706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9" name="Straight Connector 458">
            <a:extLst>
              <a:ext uri="{FF2B5EF4-FFF2-40B4-BE49-F238E27FC236}">
                <a16:creationId xmlns:a16="http://schemas.microsoft.com/office/drawing/2014/main" id="{CCF846D4-870E-4171-A4E6-C190EBEB976C}"/>
              </a:ext>
            </a:extLst>
          </p:cNvPr>
          <p:cNvCxnSpPr>
            <a:cxnSpLocks/>
          </p:cNvCxnSpPr>
          <p:nvPr/>
        </p:nvCxnSpPr>
        <p:spPr>
          <a:xfrm flipH="1" flipV="1">
            <a:off x="7433110" y="15979056"/>
            <a:ext cx="167433" cy="32279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" name="Straight Connector 460">
            <a:extLst>
              <a:ext uri="{FF2B5EF4-FFF2-40B4-BE49-F238E27FC236}">
                <a16:creationId xmlns:a16="http://schemas.microsoft.com/office/drawing/2014/main" id="{CCF846D4-870E-4171-A4E6-C190EBEB976C}"/>
              </a:ext>
            </a:extLst>
          </p:cNvPr>
          <p:cNvCxnSpPr>
            <a:cxnSpLocks/>
          </p:cNvCxnSpPr>
          <p:nvPr/>
        </p:nvCxnSpPr>
        <p:spPr>
          <a:xfrm flipH="1" flipV="1">
            <a:off x="7177217" y="15962720"/>
            <a:ext cx="175893" cy="55054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3" name="TextBox 462"/>
          <p:cNvSpPr txBox="1"/>
          <p:nvPr/>
        </p:nvSpPr>
        <p:spPr>
          <a:xfrm>
            <a:off x="2963310" y="16240288"/>
            <a:ext cx="1031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Perimeter and area of rectangles &amp; triangles</a:t>
            </a:r>
          </a:p>
        </p:txBody>
      </p:sp>
      <p:sp>
        <p:nvSpPr>
          <p:cNvPr id="464" name="TextBox 463"/>
          <p:cNvSpPr txBox="1"/>
          <p:nvPr/>
        </p:nvSpPr>
        <p:spPr>
          <a:xfrm>
            <a:off x="5007496" y="14881323"/>
            <a:ext cx="861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Converting units of length</a:t>
            </a:r>
          </a:p>
        </p:txBody>
      </p:sp>
      <p:cxnSp>
        <p:nvCxnSpPr>
          <p:cNvPr id="468" name="Straight Connector 467">
            <a:extLst>
              <a:ext uri="{FF2B5EF4-FFF2-40B4-BE49-F238E27FC236}">
                <a16:creationId xmlns:a16="http://schemas.microsoft.com/office/drawing/2014/main" id="{CCF846D4-870E-4171-A4E6-C190EBEB976C}"/>
              </a:ext>
            </a:extLst>
          </p:cNvPr>
          <p:cNvCxnSpPr>
            <a:cxnSpLocks/>
          </p:cNvCxnSpPr>
          <p:nvPr/>
        </p:nvCxnSpPr>
        <p:spPr>
          <a:xfrm flipV="1">
            <a:off x="5719326" y="16058478"/>
            <a:ext cx="221565" cy="20165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3" name="Straight Connector 472">
            <a:extLst>
              <a:ext uri="{FF2B5EF4-FFF2-40B4-BE49-F238E27FC236}">
                <a16:creationId xmlns:a16="http://schemas.microsoft.com/office/drawing/2014/main" id="{81416DBC-F43C-4A45-A7E5-F1BD68113B69}"/>
              </a:ext>
            </a:extLst>
          </p:cNvPr>
          <p:cNvCxnSpPr>
            <a:cxnSpLocks/>
            <a:endCxn id="3319" idx="0"/>
          </p:cNvCxnSpPr>
          <p:nvPr/>
        </p:nvCxnSpPr>
        <p:spPr>
          <a:xfrm>
            <a:off x="5998740" y="15180066"/>
            <a:ext cx="23188" cy="42514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6" name="TextBox 505"/>
          <p:cNvSpPr txBox="1"/>
          <p:nvPr/>
        </p:nvSpPr>
        <p:spPr>
          <a:xfrm>
            <a:off x="2500840" y="14975351"/>
            <a:ext cx="1031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Finding prime numbers</a:t>
            </a:r>
          </a:p>
        </p:txBody>
      </p:sp>
      <p:sp>
        <p:nvSpPr>
          <p:cNvPr id="507" name="TextBox 506"/>
          <p:cNvSpPr txBox="1"/>
          <p:nvPr/>
        </p:nvSpPr>
        <p:spPr>
          <a:xfrm>
            <a:off x="3774086" y="16186675"/>
            <a:ext cx="8568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Line properties</a:t>
            </a:r>
          </a:p>
        </p:txBody>
      </p:sp>
      <p:sp>
        <p:nvSpPr>
          <p:cNvPr id="508" name="TextBox 507"/>
          <p:cNvSpPr txBox="1"/>
          <p:nvPr/>
        </p:nvSpPr>
        <p:spPr>
          <a:xfrm>
            <a:off x="4024309" y="15029694"/>
            <a:ext cx="1031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Shape properties</a:t>
            </a:r>
          </a:p>
        </p:txBody>
      </p:sp>
      <p:sp>
        <p:nvSpPr>
          <p:cNvPr id="511" name="TextBox 510"/>
          <p:cNvSpPr txBox="1"/>
          <p:nvPr/>
        </p:nvSpPr>
        <p:spPr>
          <a:xfrm>
            <a:off x="6267447" y="16547090"/>
            <a:ext cx="1031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Multiplying and dividing negative numbers</a:t>
            </a:r>
          </a:p>
        </p:txBody>
      </p:sp>
      <p:sp>
        <p:nvSpPr>
          <p:cNvPr id="513" name="TextBox 512"/>
          <p:cNvSpPr txBox="1"/>
          <p:nvPr/>
        </p:nvSpPr>
        <p:spPr>
          <a:xfrm>
            <a:off x="206517" y="15602175"/>
            <a:ext cx="1031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Expanding and factorising with single brackets</a:t>
            </a:r>
          </a:p>
        </p:txBody>
      </p:sp>
      <p:sp>
        <p:nvSpPr>
          <p:cNvPr id="514" name="TextBox 513"/>
          <p:cNvSpPr txBox="1"/>
          <p:nvPr/>
        </p:nvSpPr>
        <p:spPr>
          <a:xfrm>
            <a:off x="5615449" y="14988205"/>
            <a:ext cx="9642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Substitution</a:t>
            </a:r>
          </a:p>
        </p:txBody>
      </p:sp>
      <p:sp>
        <p:nvSpPr>
          <p:cNvPr id="517" name="TextBox 516"/>
          <p:cNvSpPr txBox="1"/>
          <p:nvPr/>
        </p:nvSpPr>
        <p:spPr>
          <a:xfrm>
            <a:off x="1164225" y="16134478"/>
            <a:ext cx="13015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Comparing fractions</a:t>
            </a:r>
          </a:p>
        </p:txBody>
      </p:sp>
      <p:sp>
        <p:nvSpPr>
          <p:cNvPr id="519" name="TextBox 518"/>
          <p:cNvSpPr txBox="1"/>
          <p:nvPr/>
        </p:nvSpPr>
        <p:spPr>
          <a:xfrm>
            <a:off x="1031752" y="16253512"/>
            <a:ext cx="9999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Ordering fractions</a:t>
            </a:r>
          </a:p>
        </p:txBody>
      </p:sp>
      <p:cxnSp>
        <p:nvCxnSpPr>
          <p:cNvPr id="520" name="Straight Connector 519">
            <a:extLst>
              <a:ext uri="{FF2B5EF4-FFF2-40B4-BE49-F238E27FC236}">
                <a16:creationId xmlns:a16="http://schemas.microsoft.com/office/drawing/2014/main" id="{BEE54FC2-7681-411B-84FC-91C9DAA2D4C0}"/>
              </a:ext>
            </a:extLst>
          </p:cNvPr>
          <p:cNvCxnSpPr>
            <a:cxnSpLocks/>
            <a:endCxn id="3331" idx="0"/>
          </p:cNvCxnSpPr>
          <p:nvPr/>
        </p:nvCxnSpPr>
        <p:spPr>
          <a:xfrm>
            <a:off x="608243" y="14985408"/>
            <a:ext cx="588711" cy="523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2" name="Straight Connector 521">
            <a:extLst>
              <a:ext uri="{FF2B5EF4-FFF2-40B4-BE49-F238E27FC236}">
                <a16:creationId xmlns:a16="http://schemas.microsoft.com/office/drawing/2014/main" id="{BEE54FC2-7681-411B-84FC-91C9DAA2D4C0}"/>
              </a:ext>
            </a:extLst>
          </p:cNvPr>
          <p:cNvCxnSpPr>
            <a:cxnSpLocks/>
          </p:cNvCxnSpPr>
          <p:nvPr/>
        </p:nvCxnSpPr>
        <p:spPr>
          <a:xfrm>
            <a:off x="893635" y="14057436"/>
            <a:ext cx="382285" cy="4131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4" name="TextBox 523"/>
          <p:cNvSpPr txBox="1"/>
          <p:nvPr/>
        </p:nvSpPr>
        <p:spPr>
          <a:xfrm>
            <a:off x="237942" y="14316718"/>
            <a:ext cx="717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Averages and range</a:t>
            </a:r>
          </a:p>
        </p:txBody>
      </p:sp>
      <p:cxnSp>
        <p:nvCxnSpPr>
          <p:cNvPr id="531" name="Straight Connector 530">
            <a:extLst>
              <a:ext uri="{FF2B5EF4-FFF2-40B4-BE49-F238E27FC236}">
                <a16:creationId xmlns:a16="http://schemas.microsoft.com/office/drawing/2014/main" id="{EACFDCC5-D283-4A6E-9C5D-48F740BD6191}"/>
              </a:ext>
            </a:extLst>
          </p:cNvPr>
          <p:cNvCxnSpPr>
            <a:cxnSpLocks/>
          </p:cNvCxnSpPr>
          <p:nvPr/>
        </p:nvCxnSpPr>
        <p:spPr>
          <a:xfrm flipH="1">
            <a:off x="4350447" y="15276045"/>
            <a:ext cx="9291" cy="29604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3" name="TextBox 532"/>
          <p:cNvSpPr txBox="1"/>
          <p:nvPr/>
        </p:nvSpPr>
        <p:spPr>
          <a:xfrm>
            <a:off x="3075056" y="12487854"/>
            <a:ext cx="950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Fractional Increase and decrease</a:t>
            </a:r>
          </a:p>
        </p:txBody>
      </p:sp>
      <p:cxnSp>
        <p:nvCxnSpPr>
          <p:cNvPr id="538" name="Straight Connector 537">
            <a:extLst>
              <a:ext uri="{FF2B5EF4-FFF2-40B4-BE49-F238E27FC236}">
                <a16:creationId xmlns:a16="http://schemas.microsoft.com/office/drawing/2014/main" id="{DF887EE1-A350-4FDE-8042-DB866B09A070}"/>
              </a:ext>
            </a:extLst>
          </p:cNvPr>
          <p:cNvCxnSpPr>
            <a:cxnSpLocks/>
          </p:cNvCxnSpPr>
          <p:nvPr/>
        </p:nvCxnSpPr>
        <p:spPr>
          <a:xfrm>
            <a:off x="3321912" y="12976770"/>
            <a:ext cx="4397" cy="33707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9" name="TextBox 538"/>
          <p:cNvSpPr txBox="1"/>
          <p:nvPr/>
        </p:nvSpPr>
        <p:spPr>
          <a:xfrm>
            <a:off x="5478037" y="12804891"/>
            <a:ext cx="877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Introduction to Standard Form</a:t>
            </a:r>
          </a:p>
        </p:txBody>
      </p:sp>
      <p:sp>
        <p:nvSpPr>
          <p:cNvPr id="540" name="TextBox 539"/>
          <p:cNvSpPr txBox="1"/>
          <p:nvPr/>
        </p:nvSpPr>
        <p:spPr>
          <a:xfrm>
            <a:off x="4809564" y="14008501"/>
            <a:ext cx="1026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Areas of parallelograms and trapeziums</a:t>
            </a:r>
          </a:p>
        </p:txBody>
      </p:sp>
      <p:sp>
        <p:nvSpPr>
          <p:cNvPr id="546" name="TextBox 545"/>
          <p:cNvSpPr txBox="1"/>
          <p:nvPr/>
        </p:nvSpPr>
        <p:spPr>
          <a:xfrm>
            <a:off x="4980819" y="12561050"/>
            <a:ext cx="764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Coordinates and midpoints</a:t>
            </a:r>
          </a:p>
        </p:txBody>
      </p:sp>
      <p:cxnSp>
        <p:nvCxnSpPr>
          <p:cNvPr id="552" name="Straight Connector 551">
            <a:extLst>
              <a:ext uri="{FF2B5EF4-FFF2-40B4-BE49-F238E27FC236}">
                <a16:creationId xmlns:a16="http://schemas.microsoft.com/office/drawing/2014/main" id="{FF583FCC-DD5B-4AEE-A13B-9458A33DC7DE}"/>
              </a:ext>
            </a:extLst>
          </p:cNvPr>
          <p:cNvCxnSpPr>
            <a:cxnSpLocks/>
          </p:cNvCxnSpPr>
          <p:nvPr/>
        </p:nvCxnSpPr>
        <p:spPr>
          <a:xfrm>
            <a:off x="7471783" y="13171364"/>
            <a:ext cx="108412" cy="23091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0" name="Straight Connector 559">
            <a:extLst>
              <a:ext uri="{FF2B5EF4-FFF2-40B4-BE49-F238E27FC236}">
                <a16:creationId xmlns:a16="http://schemas.microsoft.com/office/drawing/2014/main" id="{D4049F95-9A89-4BC8-97C7-C1FD333D14EC}"/>
              </a:ext>
            </a:extLst>
          </p:cNvPr>
          <p:cNvCxnSpPr>
            <a:cxnSpLocks/>
          </p:cNvCxnSpPr>
          <p:nvPr/>
        </p:nvCxnSpPr>
        <p:spPr>
          <a:xfrm>
            <a:off x="1551950" y="8838989"/>
            <a:ext cx="325632" cy="38846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7" name="Straight Connector 576">
            <a:extLst>
              <a:ext uri="{FF2B5EF4-FFF2-40B4-BE49-F238E27FC236}">
                <a16:creationId xmlns:a16="http://schemas.microsoft.com/office/drawing/2014/main" id="{F0839400-B9B8-4FEF-ACC2-D856BF49CB03}"/>
              </a:ext>
            </a:extLst>
          </p:cNvPr>
          <p:cNvCxnSpPr>
            <a:cxnSpLocks/>
          </p:cNvCxnSpPr>
          <p:nvPr/>
        </p:nvCxnSpPr>
        <p:spPr>
          <a:xfrm flipV="1">
            <a:off x="6259774" y="7162217"/>
            <a:ext cx="16574" cy="27547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Connector 388">
            <a:extLst>
              <a:ext uri="{FF2B5EF4-FFF2-40B4-BE49-F238E27FC236}">
                <a16:creationId xmlns:a16="http://schemas.microsoft.com/office/drawing/2014/main" id="{CCF846D4-870E-4171-A4E6-C190EBEB976C}"/>
              </a:ext>
            </a:extLst>
          </p:cNvPr>
          <p:cNvCxnSpPr>
            <a:cxnSpLocks/>
          </p:cNvCxnSpPr>
          <p:nvPr/>
        </p:nvCxnSpPr>
        <p:spPr>
          <a:xfrm flipH="1" flipV="1">
            <a:off x="5045412" y="15996807"/>
            <a:ext cx="49612" cy="38748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8" name="TextBox 407"/>
          <p:cNvSpPr txBox="1"/>
          <p:nvPr/>
        </p:nvSpPr>
        <p:spPr>
          <a:xfrm>
            <a:off x="2147736" y="9779559"/>
            <a:ext cx="107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Compound Interest</a:t>
            </a:r>
          </a:p>
          <a:p>
            <a:endParaRPr lang="en-GB" sz="800" dirty="0"/>
          </a:p>
          <a:p>
            <a:r>
              <a:rPr lang="en-GB" sz="800" dirty="0"/>
              <a:t>Growth and decay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/>
          <a:srcRect l="8417" t="5719" r="7987" b="37352"/>
          <a:stretch/>
        </p:blipFill>
        <p:spPr>
          <a:xfrm>
            <a:off x="6433400" y="5627231"/>
            <a:ext cx="651389" cy="4320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6087" y="12187416"/>
            <a:ext cx="481381" cy="466601"/>
          </a:xfrm>
          <a:prstGeom prst="rect">
            <a:avLst/>
          </a:prstGeom>
        </p:spPr>
      </p:pic>
      <p:pic>
        <p:nvPicPr>
          <p:cNvPr id="1034" name="Picture 10" descr="Transformation Geometry: Translations, Reflections, and Rotations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6" r="53772" b="17986"/>
          <a:stretch/>
        </p:blipFill>
        <p:spPr bwMode="auto">
          <a:xfrm>
            <a:off x="3290026" y="14686244"/>
            <a:ext cx="684524" cy="63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ow to Create Venn Diagrams Easily Using Creately - Creately Blog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751" y="12477003"/>
            <a:ext cx="594956" cy="32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rea and Circumference- Circle | andymath.com"/>
          <p:cNvPicPr>
            <a:picLocks noChangeAspect="1" noChangeArrowheads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" t="6090" r="5573" b="5057"/>
          <a:stretch/>
        </p:blipFill>
        <p:spPr bwMode="auto">
          <a:xfrm>
            <a:off x="4796801" y="12142306"/>
            <a:ext cx="625887" cy="42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4" name="TextBox 323"/>
          <p:cNvSpPr txBox="1"/>
          <p:nvPr/>
        </p:nvSpPr>
        <p:spPr>
          <a:xfrm>
            <a:off x="6536229" y="12789060"/>
            <a:ext cx="808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Surface Area of prisms</a:t>
            </a:r>
          </a:p>
        </p:txBody>
      </p:sp>
      <p:pic>
        <p:nvPicPr>
          <p:cNvPr id="1044" name="Picture 20" descr="Functional Skills math converting between metric units crib sheet ...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5" t="27033" r="5619" b="39458"/>
          <a:stretch/>
        </p:blipFill>
        <p:spPr bwMode="auto">
          <a:xfrm>
            <a:off x="4291063" y="14779098"/>
            <a:ext cx="762351" cy="32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4"/>
          <a:srcRect l="11063" t="4158" r="37389" b="5734"/>
          <a:stretch/>
        </p:blipFill>
        <p:spPr>
          <a:xfrm>
            <a:off x="9051966" y="13802043"/>
            <a:ext cx="443303" cy="381402"/>
          </a:xfrm>
          <a:prstGeom prst="rect">
            <a:avLst/>
          </a:prstGeom>
        </p:spPr>
      </p:pic>
      <p:pic>
        <p:nvPicPr>
          <p:cNvPr id="1046" name="Picture 22" descr="Copy Of Perimeter And Area - Lessons - Tes Teach"/>
          <p:cNvPicPr>
            <a:picLocks noChangeAspect="1" noChangeArrowheads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3" t="22067" r="17478" b="22940"/>
          <a:stretch/>
        </p:blipFill>
        <p:spPr bwMode="auto">
          <a:xfrm>
            <a:off x="3713635" y="16459743"/>
            <a:ext cx="917158" cy="42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Angles in parallel lines- corresponding angles - YouTube"/>
          <p:cNvPicPr>
            <a:picLocks noChangeAspect="1" noChangeArrowheads="1"/>
          </p:cNvPicPr>
          <p:nvPr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8" t="26897" r="7570" b="12825"/>
          <a:stretch/>
        </p:blipFill>
        <p:spPr bwMode="auto">
          <a:xfrm>
            <a:off x="8813613" y="9084821"/>
            <a:ext cx="628182" cy="37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ar modelling- a powerful visual approach for introducing number ..."/>
          <p:cNvPicPr>
            <a:picLocks noChangeAspect="1" noChangeArrowheads="1"/>
          </p:cNvPicPr>
          <p:nvPr/>
        </p:nvPicPr>
        <p:blipFill rotWithShape="1"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" t="36835" r="26346" b="35282"/>
          <a:stretch/>
        </p:blipFill>
        <p:spPr bwMode="auto">
          <a:xfrm>
            <a:off x="3785163" y="11848298"/>
            <a:ext cx="1021273" cy="30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Fractions,decimals,percentage equivalence poster | Teaching Resources"/>
          <p:cNvPicPr>
            <a:picLocks noChangeAspect="1" noChangeArrowheads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47" y="13852796"/>
            <a:ext cx="602267" cy="42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Negative numbers explained for primary-school parents | Negative ..."/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477" y="14574230"/>
            <a:ext cx="460722" cy="42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6" descr="Graphing Inequalities on a Number Line - KATE'S MATH LESSONS"/>
          <p:cNvPicPr>
            <a:picLocks noChangeAspect="1" noChangeArrowheads="1"/>
          </p:cNvPicPr>
          <p:nvPr/>
        </p:nvPicPr>
        <p:blipFill rotWithShape="1"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9" r="645" b="37510"/>
          <a:stretch/>
        </p:blipFill>
        <p:spPr bwMode="auto">
          <a:xfrm>
            <a:off x="8764870" y="13493378"/>
            <a:ext cx="792402" cy="19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8" descr="Plan and Elevation Drawings of 3D shapes - Mr-Mathematics.com"/>
          <p:cNvPicPr>
            <a:picLocks noChangeAspect="1" noChangeArrowheads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239" y="14429963"/>
            <a:ext cx="707661" cy="60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198188" y="16371568"/>
            <a:ext cx="892978" cy="563072"/>
          </a:xfrm>
          <a:prstGeom prst="rect">
            <a:avLst/>
          </a:prstGeom>
        </p:spPr>
      </p:pic>
      <p:sp>
        <p:nvSpPr>
          <p:cNvPr id="418" name="Rectangle 417">
            <a:extLst>
              <a:ext uri="{FF2B5EF4-FFF2-40B4-BE49-F238E27FC236}">
                <a16:creationId xmlns:a16="http://schemas.microsoft.com/office/drawing/2014/main" id="{112335CE-5E17-446A-BC55-33ABC426E6DF}"/>
              </a:ext>
            </a:extLst>
          </p:cNvPr>
          <p:cNvSpPr/>
          <p:nvPr/>
        </p:nvSpPr>
        <p:spPr>
          <a:xfrm rot="18795849">
            <a:off x="1610610" y="13488329"/>
            <a:ext cx="4963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23" name="Rectangle 422">
            <a:extLst>
              <a:ext uri="{FF2B5EF4-FFF2-40B4-BE49-F238E27FC236}">
                <a16:creationId xmlns:a16="http://schemas.microsoft.com/office/drawing/2014/main" id="{112335CE-5E17-446A-BC55-33ABC426E6DF}"/>
              </a:ext>
            </a:extLst>
          </p:cNvPr>
          <p:cNvSpPr/>
          <p:nvPr/>
        </p:nvSpPr>
        <p:spPr>
          <a:xfrm rot="15202650">
            <a:off x="1332127" y="14778739"/>
            <a:ext cx="45719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02" name="Rectangle 501">
            <a:extLst>
              <a:ext uri="{FF2B5EF4-FFF2-40B4-BE49-F238E27FC236}">
                <a16:creationId xmlns:a16="http://schemas.microsoft.com/office/drawing/2014/main" id="{112335CE-5E17-446A-BC55-33ABC426E6DF}"/>
              </a:ext>
            </a:extLst>
          </p:cNvPr>
          <p:cNvSpPr/>
          <p:nvPr/>
        </p:nvSpPr>
        <p:spPr>
          <a:xfrm rot="-3900000" flipH="1">
            <a:off x="8612670" y="12668868"/>
            <a:ext cx="45719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83" name="TextBox 582">
            <a:extLst>
              <a:ext uri="{FF2B5EF4-FFF2-40B4-BE49-F238E27FC236}">
                <a16:creationId xmlns:a16="http://schemas.microsoft.com/office/drawing/2014/main" id="{1049AB6F-A82F-44F3-99F7-0C6E3102567D}"/>
              </a:ext>
            </a:extLst>
          </p:cNvPr>
          <p:cNvSpPr txBox="1"/>
          <p:nvPr/>
        </p:nvSpPr>
        <p:spPr>
          <a:xfrm>
            <a:off x="5342385" y="10265479"/>
            <a:ext cx="802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Rearranging expressions</a:t>
            </a:r>
          </a:p>
        </p:txBody>
      </p:sp>
      <p:sp>
        <p:nvSpPr>
          <p:cNvPr id="589" name="TextBox 588">
            <a:extLst>
              <a:ext uri="{FF2B5EF4-FFF2-40B4-BE49-F238E27FC236}">
                <a16:creationId xmlns:a16="http://schemas.microsoft.com/office/drawing/2014/main" id="{0BA81DDF-CB8C-4B4F-B02A-737EE319873B}"/>
              </a:ext>
            </a:extLst>
          </p:cNvPr>
          <p:cNvSpPr txBox="1"/>
          <p:nvPr/>
        </p:nvSpPr>
        <p:spPr>
          <a:xfrm>
            <a:off x="6149564" y="10603181"/>
            <a:ext cx="976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Linear inequalities</a:t>
            </a:r>
          </a:p>
        </p:txBody>
      </p:sp>
      <p:sp>
        <p:nvSpPr>
          <p:cNvPr id="590" name="TextBox 589">
            <a:extLst>
              <a:ext uri="{FF2B5EF4-FFF2-40B4-BE49-F238E27FC236}">
                <a16:creationId xmlns:a16="http://schemas.microsoft.com/office/drawing/2014/main" id="{E60967AA-D6CB-49FD-AA80-BB476F5ECEA2}"/>
              </a:ext>
            </a:extLst>
          </p:cNvPr>
          <p:cNvSpPr txBox="1"/>
          <p:nvPr/>
        </p:nvSpPr>
        <p:spPr>
          <a:xfrm>
            <a:off x="8100386" y="10277549"/>
            <a:ext cx="963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Problem solving with Standard Form</a:t>
            </a:r>
          </a:p>
        </p:txBody>
      </p:sp>
      <p:sp>
        <p:nvSpPr>
          <p:cNvPr id="591" name="TextBox 590">
            <a:extLst>
              <a:ext uri="{FF2B5EF4-FFF2-40B4-BE49-F238E27FC236}">
                <a16:creationId xmlns:a16="http://schemas.microsoft.com/office/drawing/2014/main" id="{23EB7BAD-DAD3-4331-8BC3-BCB0EA165F53}"/>
              </a:ext>
            </a:extLst>
          </p:cNvPr>
          <p:cNvSpPr txBox="1"/>
          <p:nvPr/>
        </p:nvSpPr>
        <p:spPr>
          <a:xfrm>
            <a:off x="7231874" y="10238079"/>
            <a:ext cx="1006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Theoretical and experimental probability</a:t>
            </a:r>
          </a:p>
        </p:txBody>
      </p:sp>
      <p:sp>
        <p:nvSpPr>
          <p:cNvPr id="594" name="TextBox 593">
            <a:extLst>
              <a:ext uri="{FF2B5EF4-FFF2-40B4-BE49-F238E27FC236}">
                <a16:creationId xmlns:a16="http://schemas.microsoft.com/office/drawing/2014/main" id="{E3117BA6-9F90-485C-8B6F-F25A517E85CA}"/>
              </a:ext>
            </a:extLst>
          </p:cNvPr>
          <p:cNvSpPr txBox="1"/>
          <p:nvPr/>
        </p:nvSpPr>
        <p:spPr>
          <a:xfrm>
            <a:off x="8780087" y="10925656"/>
            <a:ext cx="680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Percentage change</a:t>
            </a:r>
          </a:p>
        </p:txBody>
      </p:sp>
      <p:cxnSp>
        <p:nvCxnSpPr>
          <p:cNvPr id="595" name="Straight Connector 594">
            <a:extLst>
              <a:ext uri="{FF2B5EF4-FFF2-40B4-BE49-F238E27FC236}">
                <a16:creationId xmlns:a16="http://schemas.microsoft.com/office/drawing/2014/main" id="{6F0AB1A9-F29E-4FCA-9FEA-4718DEB42618}"/>
              </a:ext>
            </a:extLst>
          </p:cNvPr>
          <p:cNvCxnSpPr>
            <a:cxnSpLocks/>
          </p:cNvCxnSpPr>
          <p:nvPr/>
        </p:nvCxnSpPr>
        <p:spPr>
          <a:xfrm flipH="1" flipV="1">
            <a:off x="7938567" y="13883074"/>
            <a:ext cx="159349" cy="31549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9" name="Straight Connector 598">
            <a:extLst>
              <a:ext uri="{FF2B5EF4-FFF2-40B4-BE49-F238E27FC236}">
                <a16:creationId xmlns:a16="http://schemas.microsoft.com/office/drawing/2014/main" id="{15AA14C7-7FD3-4A46-8206-F59E361B1CAB}"/>
              </a:ext>
            </a:extLst>
          </p:cNvPr>
          <p:cNvCxnSpPr>
            <a:cxnSpLocks/>
            <a:stCxn id="318" idx="0"/>
          </p:cNvCxnSpPr>
          <p:nvPr/>
        </p:nvCxnSpPr>
        <p:spPr>
          <a:xfrm flipV="1">
            <a:off x="6936667" y="13808543"/>
            <a:ext cx="70742" cy="34975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0" name="TextBox 599">
            <a:extLst>
              <a:ext uri="{FF2B5EF4-FFF2-40B4-BE49-F238E27FC236}">
                <a16:creationId xmlns:a16="http://schemas.microsoft.com/office/drawing/2014/main" id="{D395BF84-B2CA-4382-A005-368EDDD0B234}"/>
              </a:ext>
            </a:extLst>
          </p:cNvPr>
          <p:cNvSpPr txBox="1"/>
          <p:nvPr/>
        </p:nvSpPr>
        <p:spPr>
          <a:xfrm>
            <a:off x="5656481" y="14065359"/>
            <a:ext cx="867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Constructing nets</a:t>
            </a:r>
          </a:p>
        </p:txBody>
      </p:sp>
      <p:sp>
        <p:nvSpPr>
          <p:cNvPr id="601" name="TextBox 600">
            <a:extLst>
              <a:ext uri="{FF2B5EF4-FFF2-40B4-BE49-F238E27FC236}">
                <a16:creationId xmlns:a16="http://schemas.microsoft.com/office/drawing/2014/main" id="{CE65B29B-AA06-4FF2-9FA4-A6D280F89F93}"/>
              </a:ext>
            </a:extLst>
          </p:cNvPr>
          <p:cNvSpPr txBox="1"/>
          <p:nvPr/>
        </p:nvSpPr>
        <p:spPr>
          <a:xfrm>
            <a:off x="3737377" y="12768070"/>
            <a:ext cx="7076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Index laws</a:t>
            </a:r>
          </a:p>
        </p:txBody>
      </p:sp>
      <p:cxnSp>
        <p:nvCxnSpPr>
          <p:cNvPr id="602" name="Straight Connector 601">
            <a:extLst>
              <a:ext uri="{FF2B5EF4-FFF2-40B4-BE49-F238E27FC236}">
                <a16:creationId xmlns:a16="http://schemas.microsoft.com/office/drawing/2014/main" id="{2BFED66A-BD08-401E-9531-60713F97C2A5}"/>
              </a:ext>
            </a:extLst>
          </p:cNvPr>
          <p:cNvCxnSpPr>
            <a:cxnSpLocks/>
            <a:stCxn id="580" idx="3"/>
          </p:cNvCxnSpPr>
          <p:nvPr/>
        </p:nvCxnSpPr>
        <p:spPr>
          <a:xfrm>
            <a:off x="4836692" y="13034304"/>
            <a:ext cx="53718" cy="30336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3" name="TextBox 602">
            <a:extLst>
              <a:ext uri="{FF2B5EF4-FFF2-40B4-BE49-F238E27FC236}">
                <a16:creationId xmlns:a16="http://schemas.microsoft.com/office/drawing/2014/main" id="{54F7A855-90C8-4D46-83BC-61E930FB17CC}"/>
              </a:ext>
            </a:extLst>
          </p:cNvPr>
          <p:cNvSpPr txBox="1"/>
          <p:nvPr/>
        </p:nvSpPr>
        <p:spPr>
          <a:xfrm>
            <a:off x="4542960" y="12596115"/>
            <a:ext cx="7646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Significant figures</a:t>
            </a:r>
          </a:p>
        </p:txBody>
      </p:sp>
      <p:cxnSp>
        <p:nvCxnSpPr>
          <p:cNvPr id="604" name="Straight Connector 603">
            <a:extLst>
              <a:ext uri="{FF2B5EF4-FFF2-40B4-BE49-F238E27FC236}">
                <a16:creationId xmlns:a16="http://schemas.microsoft.com/office/drawing/2014/main" id="{CACACA52-66C4-44E2-9F7F-96522219B301}"/>
              </a:ext>
            </a:extLst>
          </p:cNvPr>
          <p:cNvCxnSpPr>
            <a:cxnSpLocks/>
          </p:cNvCxnSpPr>
          <p:nvPr/>
        </p:nvCxnSpPr>
        <p:spPr>
          <a:xfrm flipV="1">
            <a:off x="5541475" y="13732525"/>
            <a:ext cx="51763" cy="35119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5" name="TextBox 604">
            <a:extLst>
              <a:ext uri="{FF2B5EF4-FFF2-40B4-BE49-F238E27FC236}">
                <a16:creationId xmlns:a16="http://schemas.microsoft.com/office/drawing/2014/main" id="{CA634082-C2E2-462C-8EC8-6D4065B744C6}"/>
              </a:ext>
            </a:extLst>
          </p:cNvPr>
          <p:cNvSpPr txBox="1"/>
          <p:nvPr/>
        </p:nvSpPr>
        <p:spPr>
          <a:xfrm>
            <a:off x="1952316" y="14044107"/>
            <a:ext cx="950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Reverse fractions of amount</a:t>
            </a:r>
          </a:p>
        </p:txBody>
      </p:sp>
      <p:cxnSp>
        <p:nvCxnSpPr>
          <p:cNvPr id="611" name="Straight Connector 610">
            <a:extLst>
              <a:ext uri="{FF2B5EF4-FFF2-40B4-BE49-F238E27FC236}">
                <a16:creationId xmlns:a16="http://schemas.microsoft.com/office/drawing/2014/main" id="{A9AA7FDD-B102-4F27-AE36-09BB111AC420}"/>
              </a:ext>
            </a:extLst>
          </p:cNvPr>
          <p:cNvCxnSpPr>
            <a:cxnSpLocks/>
          </p:cNvCxnSpPr>
          <p:nvPr/>
        </p:nvCxnSpPr>
        <p:spPr>
          <a:xfrm flipV="1">
            <a:off x="5308577" y="13765856"/>
            <a:ext cx="32578" cy="26725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" name="Straight Connector 613">
            <a:extLst>
              <a:ext uri="{FF2B5EF4-FFF2-40B4-BE49-F238E27FC236}">
                <a16:creationId xmlns:a16="http://schemas.microsoft.com/office/drawing/2014/main" id="{C231D258-F57D-4488-93E9-99CB83A81A97}"/>
              </a:ext>
            </a:extLst>
          </p:cNvPr>
          <p:cNvCxnSpPr>
            <a:cxnSpLocks/>
          </p:cNvCxnSpPr>
          <p:nvPr/>
        </p:nvCxnSpPr>
        <p:spPr>
          <a:xfrm>
            <a:off x="5179972" y="12985282"/>
            <a:ext cx="108079" cy="36654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" name="TextBox 615">
            <a:extLst>
              <a:ext uri="{FF2B5EF4-FFF2-40B4-BE49-F238E27FC236}">
                <a16:creationId xmlns:a16="http://schemas.microsoft.com/office/drawing/2014/main" id="{126F607C-841B-4B8E-98BA-14D36DEBDEC4}"/>
              </a:ext>
            </a:extLst>
          </p:cNvPr>
          <p:cNvSpPr txBox="1"/>
          <p:nvPr/>
        </p:nvSpPr>
        <p:spPr>
          <a:xfrm>
            <a:off x="163137" y="14656018"/>
            <a:ext cx="717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Identifying &amp; estimating</a:t>
            </a:r>
          </a:p>
        </p:txBody>
      </p:sp>
      <p:cxnSp>
        <p:nvCxnSpPr>
          <p:cNvPr id="618" name="Straight Connector 617">
            <a:extLst>
              <a:ext uri="{FF2B5EF4-FFF2-40B4-BE49-F238E27FC236}">
                <a16:creationId xmlns:a16="http://schemas.microsoft.com/office/drawing/2014/main" id="{985AFC58-D6BA-4AAC-AA2B-A26209539E77}"/>
              </a:ext>
            </a:extLst>
          </p:cNvPr>
          <p:cNvCxnSpPr>
            <a:cxnSpLocks/>
          </p:cNvCxnSpPr>
          <p:nvPr/>
        </p:nvCxnSpPr>
        <p:spPr>
          <a:xfrm flipV="1">
            <a:off x="819456" y="14448910"/>
            <a:ext cx="332361" cy="2696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9" name="TextBox 618">
            <a:extLst>
              <a:ext uri="{FF2B5EF4-FFF2-40B4-BE49-F238E27FC236}">
                <a16:creationId xmlns:a16="http://schemas.microsoft.com/office/drawing/2014/main" id="{42ED6D8E-DF1A-4849-9397-01CB644D8A2E}"/>
              </a:ext>
            </a:extLst>
          </p:cNvPr>
          <p:cNvSpPr txBox="1"/>
          <p:nvPr/>
        </p:nvSpPr>
        <p:spPr>
          <a:xfrm>
            <a:off x="133373" y="15036233"/>
            <a:ext cx="717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Names of lines</a:t>
            </a:r>
          </a:p>
        </p:txBody>
      </p:sp>
      <p:sp>
        <p:nvSpPr>
          <p:cNvPr id="621" name="TextBox 620">
            <a:extLst>
              <a:ext uri="{FF2B5EF4-FFF2-40B4-BE49-F238E27FC236}">
                <a16:creationId xmlns:a16="http://schemas.microsoft.com/office/drawing/2014/main" id="{5625475D-627D-4B83-A55F-3820864CB2D4}"/>
              </a:ext>
            </a:extLst>
          </p:cNvPr>
          <p:cNvSpPr txBox="1"/>
          <p:nvPr/>
        </p:nvSpPr>
        <p:spPr>
          <a:xfrm>
            <a:off x="1519738" y="12911096"/>
            <a:ext cx="717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Problem solving</a:t>
            </a:r>
          </a:p>
        </p:txBody>
      </p:sp>
      <p:cxnSp>
        <p:nvCxnSpPr>
          <p:cNvPr id="622" name="Straight Connector 621">
            <a:extLst>
              <a:ext uri="{FF2B5EF4-FFF2-40B4-BE49-F238E27FC236}">
                <a16:creationId xmlns:a16="http://schemas.microsoft.com/office/drawing/2014/main" id="{B6CD789E-46DC-4C90-BA49-34F467B9EB12}"/>
              </a:ext>
            </a:extLst>
          </p:cNvPr>
          <p:cNvCxnSpPr>
            <a:cxnSpLocks/>
            <a:stCxn id="418" idx="0"/>
          </p:cNvCxnSpPr>
          <p:nvPr/>
        </p:nvCxnSpPr>
        <p:spPr>
          <a:xfrm>
            <a:off x="1359138" y="13607706"/>
            <a:ext cx="7722" cy="25136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3" name="TextBox 622">
            <a:extLst>
              <a:ext uri="{FF2B5EF4-FFF2-40B4-BE49-F238E27FC236}">
                <a16:creationId xmlns:a16="http://schemas.microsoft.com/office/drawing/2014/main" id="{4A99AC3C-229A-40D0-997A-139CA00B1A27}"/>
              </a:ext>
            </a:extLst>
          </p:cNvPr>
          <p:cNvSpPr txBox="1"/>
          <p:nvPr/>
        </p:nvSpPr>
        <p:spPr>
          <a:xfrm>
            <a:off x="5435598" y="16276428"/>
            <a:ext cx="757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Forming expressions</a:t>
            </a:r>
          </a:p>
        </p:txBody>
      </p:sp>
      <p:cxnSp>
        <p:nvCxnSpPr>
          <p:cNvPr id="626" name="Straight Connector 625">
            <a:extLst>
              <a:ext uri="{FF2B5EF4-FFF2-40B4-BE49-F238E27FC236}">
                <a16:creationId xmlns:a16="http://schemas.microsoft.com/office/drawing/2014/main" id="{8336C042-5E7C-403B-ADD3-8C658A5AAC04}"/>
              </a:ext>
            </a:extLst>
          </p:cNvPr>
          <p:cNvCxnSpPr>
            <a:cxnSpLocks/>
          </p:cNvCxnSpPr>
          <p:nvPr/>
        </p:nvCxnSpPr>
        <p:spPr>
          <a:xfrm flipV="1">
            <a:off x="988053" y="15438825"/>
            <a:ext cx="410616" cy="30707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7" name="Straight Connector 626">
            <a:extLst>
              <a:ext uri="{FF2B5EF4-FFF2-40B4-BE49-F238E27FC236}">
                <a16:creationId xmlns:a16="http://schemas.microsoft.com/office/drawing/2014/main" id="{6E648BB7-113C-4F5F-A27F-594B91EE37F8}"/>
              </a:ext>
            </a:extLst>
          </p:cNvPr>
          <p:cNvCxnSpPr>
            <a:cxnSpLocks/>
          </p:cNvCxnSpPr>
          <p:nvPr/>
        </p:nvCxnSpPr>
        <p:spPr>
          <a:xfrm flipV="1">
            <a:off x="6844055" y="15902018"/>
            <a:ext cx="63820" cy="19683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5954B0BA-84AF-403A-8802-446A731B9B14}"/>
              </a:ext>
            </a:extLst>
          </p:cNvPr>
          <p:cNvSpPr txBox="1"/>
          <p:nvPr/>
        </p:nvSpPr>
        <p:spPr>
          <a:xfrm>
            <a:off x="253804" y="1501537"/>
            <a:ext cx="112693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2025-26</a:t>
            </a:r>
          </a:p>
          <a:p>
            <a:pPr algn="ctr"/>
            <a:r>
              <a:rPr lang="en-GB" sz="1000" dirty="0"/>
              <a:t>(Y11 following existing scheme) </a:t>
            </a:r>
          </a:p>
          <a:p>
            <a:pPr algn="ctr"/>
            <a:r>
              <a:rPr lang="en-GB" dirty="0"/>
              <a:t> 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DB842A82-F954-4D14-AE14-D7FB53D2FD06}"/>
              </a:ext>
            </a:extLst>
          </p:cNvPr>
          <p:cNvSpPr/>
          <p:nvPr/>
        </p:nvSpPr>
        <p:spPr>
          <a:xfrm>
            <a:off x="5897673" y="16292667"/>
            <a:ext cx="9204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800" dirty="0">
                <a:solidFill>
                  <a:prstClr val="black"/>
                </a:solidFill>
              </a:rPr>
              <a:t>Solving Equations</a:t>
            </a:r>
          </a:p>
        </p:txBody>
      </p:sp>
      <p:pic>
        <p:nvPicPr>
          <p:cNvPr id="139" name="Picture 138">
            <a:extLst>
              <a:ext uri="{FF2B5EF4-FFF2-40B4-BE49-F238E27FC236}">
                <a16:creationId xmlns:a16="http://schemas.microsoft.com/office/drawing/2014/main" id="{0E2D9314-A535-47AE-9CF8-80D9746A6CC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1443532">
            <a:off x="8425894" y="13553623"/>
            <a:ext cx="655430" cy="231061"/>
          </a:xfrm>
          <a:prstGeom prst="rect">
            <a:avLst/>
          </a:prstGeom>
        </p:spPr>
      </p:pic>
      <p:sp>
        <p:nvSpPr>
          <p:cNvPr id="145" name="TextBox 144">
            <a:extLst>
              <a:ext uri="{FF2B5EF4-FFF2-40B4-BE49-F238E27FC236}">
                <a16:creationId xmlns:a16="http://schemas.microsoft.com/office/drawing/2014/main" id="{4D9E0EB6-8856-4E8E-920A-AF55289FF92B}"/>
              </a:ext>
            </a:extLst>
          </p:cNvPr>
          <p:cNvSpPr txBox="1"/>
          <p:nvPr/>
        </p:nvSpPr>
        <p:spPr>
          <a:xfrm>
            <a:off x="8987833" y="12699702"/>
            <a:ext cx="711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Recurring decimals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431563A2-88F1-4857-9477-45EA6A2F8C3D}"/>
              </a:ext>
            </a:extLst>
          </p:cNvPr>
          <p:cNvSpPr txBox="1"/>
          <p:nvPr/>
        </p:nvSpPr>
        <p:spPr>
          <a:xfrm>
            <a:off x="179839" y="9998129"/>
            <a:ext cx="1106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Transforming shapes problems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5DB994B1-DD00-4A01-B2E5-F5CC6FD3DE40}"/>
              </a:ext>
            </a:extLst>
          </p:cNvPr>
          <p:cNvSpPr txBox="1"/>
          <p:nvPr/>
        </p:nvSpPr>
        <p:spPr>
          <a:xfrm>
            <a:off x="245146" y="10334477"/>
            <a:ext cx="9925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Similarity problems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D3003630-2C78-4169-907C-40E624E19B39}"/>
              </a:ext>
            </a:extLst>
          </p:cNvPr>
          <p:cNvSpPr txBox="1"/>
          <p:nvPr/>
        </p:nvSpPr>
        <p:spPr>
          <a:xfrm>
            <a:off x="1267861" y="8595967"/>
            <a:ext cx="5004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Vectors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F0F48A34-7DA1-4AAA-9055-A6F102D5F985}"/>
              </a:ext>
            </a:extLst>
          </p:cNvPr>
          <p:cNvSpPr txBox="1"/>
          <p:nvPr/>
        </p:nvSpPr>
        <p:spPr>
          <a:xfrm>
            <a:off x="408455" y="8963901"/>
            <a:ext cx="726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Data project:</a:t>
            </a:r>
          </a:p>
          <a:p>
            <a:r>
              <a:rPr lang="en-GB" sz="800" dirty="0"/>
              <a:t>Collect</a:t>
            </a:r>
          </a:p>
          <a:p>
            <a:r>
              <a:rPr lang="en-GB" sz="800" dirty="0"/>
              <a:t>Represent</a:t>
            </a:r>
          </a:p>
          <a:p>
            <a:r>
              <a:rPr lang="en-GB" sz="800" dirty="0"/>
              <a:t>Analyse</a:t>
            </a:r>
          </a:p>
          <a:p>
            <a:r>
              <a:rPr lang="en-GB" sz="800" dirty="0"/>
              <a:t>Interpret</a:t>
            </a:r>
          </a:p>
        </p:txBody>
      </p:sp>
      <p:pic>
        <p:nvPicPr>
          <p:cNvPr id="189" name="Picture 188">
            <a:extLst>
              <a:ext uri="{FF2B5EF4-FFF2-40B4-BE49-F238E27FC236}">
                <a16:creationId xmlns:a16="http://schemas.microsoft.com/office/drawing/2014/main" id="{8374430C-7206-41C4-9C00-F9C9AF6DED4F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332653" y="12113009"/>
            <a:ext cx="795726" cy="495233"/>
          </a:xfrm>
          <a:prstGeom prst="rect">
            <a:avLst/>
          </a:prstGeom>
        </p:spPr>
      </p:pic>
      <p:sp>
        <p:nvSpPr>
          <p:cNvPr id="190" name="TextBox 189">
            <a:extLst>
              <a:ext uri="{FF2B5EF4-FFF2-40B4-BE49-F238E27FC236}">
                <a16:creationId xmlns:a16="http://schemas.microsoft.com/office/drawing/2014/main" id="{4E16021E-E80E-4792-80AC-70A6671EC7A9}"/>
              </a:ext>
            </a:extLst>
          </p:cNvPr>
          <p:cNvSpPr txBox="1"/>
          <p:nvPr/>
        </p:nvSpPr>
        <p:spPr>
          <a:xfrm>
            <a:off x="543194" y="11114818"/>
            <a:ext cx="10134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Identifying bearings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2D7BBA69-784F-4238-9E64-CF440E03720D}"/>
              </a:ext>
            </a:extLst>
          </p:cNvPr>
          <p:cNvSpPr txBox="1"/>
          <p:nvPr/>
        </p:nvSpPr>
        <p:spPr>
          <a:xfrm>
            <a:off x="753788" y="11528596"/>
            <a:ext cx="1117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Plotting and interpreting Quadratic graphs</a:t>
            </a:r>
          </a:p>
        </p:txBody>
      </p:sp>
      <p:pic>
        <p:nvPicPr>
          <p:cNvPr id="192" name="Picture 191">
            <a:extLst>
              <a:ext uri="{FF2B5EF4-FFF2-40B4-BE49-F238E27FC236}">
                <a16:creationId xmlns:a16="http://schemas.microsoft.com/office/drawing/2014/main" id="{D04E5E13-FB04-4B93-BC25-9F1969000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47781">
            <a:off x="1358574" y="11044182"/>
            <a:ext cx="362671" cy="108029"/>
          </a:xfrm>
          <a:prstGeom prst="rect">
            <a:avLst/>
          </a:prstGeom>
        </p:spPr>
      </p:pic>
      <p:pic>
        <p:nvPicPr>
          <p:cNvPr id="194" name="Picture 193">
            <a:extLst>
              <a:ext uri="{FF2B5EF4-FFF2-40B4-BE49-F238E27FC236}">
                <a16:creationId xmlns:a16="http://schemas.microsoft.com/office/drawing/2014/main" id="{B951B258-CC44-4C1D-82A1-8BD0E7D2284E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1894057">
            <a:off x="1548868" y="11186780"/>
            <a:ext cx="346900" cy="465576"/>
          </a:xfrm>
          <a:prstGeom prst="rect">
            <a:avLst/>
          </a:prstGeom>
        </p:spPr>
      </p:pic>
      <p:sp>
        <p:nvSpPr>
          <p:cNvPr id="195" name="TextBox 194">
            <a:extLst>
              <a:ext uri="{FF2B5EF4-FFF2-40B4-BE49-F238E27FC236}">
                <a16:creationId xmlns:a16="http://schemas.microsoft.com/office/drawing/2014/main" id="{E6C1C5FC-0873-4F2B-92F6-139DB68D9809}"/>
              </a:ext>
            </a:extLst>
          </p:cNvPr>
          <p:cNvSpPr txBox="1"/>
          <p:nvPr/>
        </p:nvSpPr>
        <p:spPr>
          <a:xfrm>
            <a:off x="47198" y="11866090"/>
            <a:ext cx="969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Gill Sans MT Condensed" panose="020B0506020104020203" pitchFamily="34" charset="0"/>
              </a:rPr>
              <a:t>Triangles and</a:t>
            </a:r>
          </a:p>
          <a:p>
            <a:r>
              <a:rPr lang="en-GB" sz="1600" dirty="0">
                <a:solidFill>
                  <a:schemeClr val="bg1"/>
                </a:solidFill>
                <a:latin typeface="Gill Sans MT Condensed" panose="020B0506020104020203" pitchFamily="34" charset="0"/>
              </a:rPr>
              <a:t>Pythagoras</a:t>
            </a:r>
          </a:p>
        </p:txBody>
      </p:sp>
      <p:cxnSp>
        <p:nvCxnSpPr>
          <p:cNvPr id="525" name="Straight Connector 524">
            <a:extLst>
              <a:ext uri="{FF2B5EF4-FFF2-40B4-BE49-F238E27FC236}">
                <a16:creationId xmlns:a16="http://schemas.microsoft.com/office/drawing/2014/main" id="{0C47A416-6E90-451F-ABFC-41494998C8A9}"/>
              </a:ext>
            </a:extLst>
          </p:cNvPr>
          <p:cNvCxnSpPr>
            <a:cxnSpLocks/>
            <a:endCxn id="3445" idx="0"/>
          </p:cNvCxnSpPr>
          <p:nvPr/>
        </p:nvCxnSpPr>
        <p:spPr>
          <a:xfrm flipV="1">
            <a:off x="719768" y="6527478"/>
            <a:ext cx="503492" cy="253451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3" name="Picture 542">
            <a:extLst>
              <a:ext uri="{FF2B5EF4-FFF2-40B4-BE49-F238E27FC236}">
                <a16:creationId xmlns:a16="http://schemas.microsoft.com/office/drawing/2014/main" id="{63650929-B800-4C54-A61D-AF60D536B7DD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9933799" flipH="1" flipV="1">
            <a:off x="928450" y="4881208"/>
            <a:ext cx="220564" cy="403317"/>
          </a:xfrm>
          <a:prstGeom prst="rect">
            <a:avLst/>
          </a:prstGeom>
        </p:spPr>
      </p:pic>
      <p:sp>
        <p:nvSpPr>
          <p:cNvPr id="98" name="Rectangle 97">
            <a:extLst>
              <a:ext uri="{FF2B5EF4-FFF2-40B4-BE49-F238E27FC236}">
                <a16:creationId xmlns:a16="http://schemas.microsoft.com/office/drawing/2014/main" id="{19CBF251-0CA3-4AB8-8211-BF3ED993E154}"/>
              </a:ext>
            </a:extLst>
          </p:cNvPr>
          <p:cNvSpPr/>
          <p:nvPr/>
        </p:nvSpPr>
        <p:spPr>
          <a:xfrm>
            <a:off x="6533948" y="7587310"/>
            <a:ext cx="157094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Geometric sequences</a:t>
            </a:r>
          </a:p>
        </p:txBody>
      </p:sp>
      <p:pic>
        <p:nvPicPr>
          <p:cNvPr id="558" name="Picture 557">
            <a:extLst>
              <a:ext uri="{FF2B5EF4-FFF2-40B4-BE49-F238E27FC236}">
                <a16:creationId xmlns:a16="http://schemas.microsoft.com/office/drawing/2014/main" id="{18F5CAE0-DBC3-4E80-A118-9F40CEB185A1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9933799" flipV="1">
            <a:off x="7298941" y="6336191"/>
            <a:ext cx="236464" cy="432391"/>
          </a:xfrm>
          <a:prstGeom prst="rect">
            <a:avLst/>
          </a:prstGeom>
        </p:spPr>
      </p:pic>
      <p:sp>
        <p:nvSpPr>
          <p:cNvPr id="117" name="Rectangle 116">
            <a:extLst>
              <a:ext uri="{FF2B5EF4-FFF2-40B4-BE49-F238E27FC236}">
                <a16:creationId xmlns:a16="http://schemas.microsoft.com/office/drawing/2014/main" id="{B3491A0B-003F-4FA1-B755-2F76DC49BAF6}"/>
              </a:ext>
            </a:extLst>
          </p:cNvPr>
          <p:cNvSpPr/>
          <p:nvPr/>
        </p:nvSpPr>
        <p:spPr>
          <a:xfrm>
            <a:off x="6656137" y="8433088"/>
            <a:ext cx="7530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Plotting real life graphs</a:t>
            </a:r>
          </a:p>
        </p:txBody>
      </p:sp>
      <p:sp>
        <p:nvSpPr>
          <p:cNvPr id="484" name="TextBox 483">
            <a:extLst>
              <a:ext uri="{FF2B5EF4-FFF2-40B4-BE49-F238E27FC236}">
                <a16:creationId xmlns:a16="http://schemas.microsoft.com/office/drawing/2014/main" id="{13990AED-464B-403C-B6D8-243CD642229F}"/>
              </a:ext>
            </a:extLst>
          </p:cNvPr>
          <p:cNvSpPr txBox="1"/>
          <p:nvPr/>
        </p:nvSpPr>
        <p:spPr>
          <a:xfrm>
            <a:off x="5816500" y="5306650"/>
            <a:ext cx="767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Translations, reflections, rotations and enlargements</a:t>
            </a:r>
          </a:p>
        </p:txBody>
      </p:sp>
      <p:cxnSp>
        <p:nvCxnSpPr>
          <p:cNvPr id="501" name="Straight Connector 500">
            <a:extLst>
              <a:ext uri="{FF2B5EF4-FFF2-40B4-BE49-F238E27FC236}">
                <a16:creationId xmlns:a16="http://schemas.microsoft.com/office/drawing/2014/main" id="{CFDCA400-B7A6-493F-A76C-A2A7A0573E1D}"/>
              </a:ext>
            </a:extLst>
          </p:cNvPr>
          <p:cNvCxnSpPr>
            <a:cxnSpLocks/>
          </p:cNvCxnSpPr>
          <p:nvPr/>
        </p:nvCxnSpPr>
        <p:spPr>
          <a:xfrm flipH="1" flipV="1">
            <a:off x="5954073" y="4971966"/>
            <a:ext cx="157129" cy="34145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8" name="Straight Connector 577">
            <a:extLst>
              <a:ext uri="{FF2B5EF4-FFF2-40B4-BE49-F238E27FC236}">
                <a16:creationId xmlns:a16="http://schemas.microsoft.com/office/drawing/2014/main" id="{AF77AC6D-721E-4837-887D-3D37C15200E4}"/>
              </a:ext>
            </a:extLst>
          </p:cNvPr>
          <p:cNvCxnSpPr>
            <a:cxnSpLocks/>
            <a:stCxn id="395" idx="3"/>
          </p:cNvCxnSpPr>
          <p:nvPr/>
        </p:nvCxnSpPr>
        <p:spPr>
          <a:xfrm flipV="1">
            <a:off x="8334674" y="7891665"/>
            <a:ext cx="206340" cy="3009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6" name="TextBox 605">
            <a:extLst>
              <a:ext uri="{FF2B5EF4-FFF2-40B4-BE49-F238E27FC236}">
                <a16:creationId xmlns:a16="http://schemas.microsoft.com/office/drawing/2014/main" id="{6E2E38F1-DD84-40BF-9C56-C13208300794}"/>
              </a:ext>
            </a:extLst>
          </p:cNvPr>
          <p:cNvSpPr txBox="1"/>
          <p:nvPr/>
        </p:nvSpPr>
        <p:spPr>
          <a:xfrm>
            <a:off x="5971425" y="7440430"/>
            <a:ext cx="743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Inverse proportion</a:t>
            </a:r>
          </a:p>
        </p:txBody>
      </p:sp>
      <p:sp>
        <p:nvSpPr>
          <p:cNvPr id="607" name="TextBox 606">
            <a:extLst>
              <a:ext uri="{FF2B5EF4-FFF2-40B4-BE49-F238E27FC236}">
                <a16:creationId xmlns:a16="http://schemas.microsoft.com/office/drawing/2014/main" id="{5F68BEC6-1C0D-46D9-8953-538B74516271}"/>
              </a:ext>
            </a:extLst>
          </p:cNvPr>
          <p:cNvSpPr txBox="1"/>
          <p:nvPr/>
        </p:nvSpPr>
        <p:spPr>
          <a:xfrm>
            <a:off x="6834192" y="9727664"/>
            <a:ext cx="743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Equations of parallel lines</a:t>
            </a:r>
          </a:p>
        </p:txBody>
      </p:sp>
      <p:cxnSp>
        <p:nvCxnSpPr>
          <p:cNvPr id="613" name="Straight Connector 612">
            <a:extLst>
              <a:ext uri="{FF2B5EF4-FFF2-40B4-BE49-F238E27FC236}">
                <a16:creationId xmlns:a16="http://schemas.microsoft.com/office/drawing/2014/main" id="{0BCA1FBE-283B-44AF-9ACA-DCC2B30EEFE3}"/>
              </a:ext>
            </a:extLst>
          </p:cNvPr>
          <p:cNvCxnSpPr>
            <a:cxnSpLocks/>
          </p:cNvCxnSpPr>
          <p:nvPr/>
        </p:nvCxnSpPr>
        <p:spPr>
          <a:xfrm flipH="1">
            <a:off x="8816784" y="8729428"/>
            <a:ext cx="292203" cy="9741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0" name="Straight Connector 619">
            <a:extLst>
              <a:ext uri="{FF2B5EF4-FFF2-40B4-BE49-F238E27FC236}">
                <a16:creationId xmlns:a16="http://schemas.microsoft.com/office/drawing/2014/main" id="{033C9A88-D40A-44AB-BE99-278217C0637F}"/>
              </a:ext>
            </a:extLst>
          </p:cNvPr>
          <p:cNvCxnSpPr>
            <a:cxnSpLocks/>
            <a:stCxn id="408" idx="0"/>
          </p:cNvCxnSpPr>
          <p:nvPr/>
        </p:nvCxnSpPr>
        <p:spPr>
          <a:xfrm flipH="1" flipV="1">
            <a:off x="2530580" y="9424963"/>
            <a:ext cx="152288" cy="35459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5" name="Straight Connector 624">
            <a:extLst>
              <a:ext uri="{FF2B5EF4-FFF2-40B4-BE49-F238E27FC236}">
                <a16:creationId xmlns:a16="http://schemas.microsoft.com/office/drawing/2014/main" id="{18C769C6-A7F8-4EC8-8561-A7140093FEA9}"/>
              </a:ext>
            </a:extLst>
          </p:cNvPr>
          <p:cNvCxnSpPr>
            <a:cxnSpLocks/>
            <a:endCxn id="92" idx="2"/>
          </p:cNvCxnSpPr>
          <p:nvPr/>
        </p:nvCxnSpPr>
        <p:spPr>
          <a:xfrm>
            <a:off x="8196538" y="8318686"/>
            <a:ext cx="664499" cy="29602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9" name="TextBox 628">
            <a:extLst>
              <a:ext uri="{FF2B5EF4-FFF2-40B4-BE49-F238E27FC236}">
                <a16:creationId xmlns:a16="http://schemas.microsoft.com/office/drawing/2014/main" id="{8BF4167F-A363-4464-A1B3-9F6558622C54}"/>
              </a:ext>
            </a:extLst>
          </p:cNvPr>
          <p:cNvSpPr txBox="1"/>
          <p:nvPr/>
        </p:nvSpPr>
        <p:spPr>
          <a:xfrm>
            <a:off x="3127646" y="8347069"/>
            <a:ext cx="828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Volume of prisms</a:t>
            </a:r>
          </a:p>
        </p:txBody>
      </p:sp>
      <p:sp>
        <p:nvSpPr>
          <p:cNvPr id="631" name="TextBox 630">
            <a:extLst>
              <a:ext uri="{FF2B5EF4-FFF2-40B4-BE49-F238E27FC236}">
                <a16:creationId xmlns:a16="http://schemas.microsoft.com/office/drawing/2014/main" id="{3F8990F3-24C7-4866-BFEC-8C52DEF21E58}"/>
              </a:ext>
            </a:extLst>
          </p:cNvPr>
          <p:cNvSpPr txBox="1"/>
          <p:nvPr/>
        </p:nvSpPr>
        <p:spPr>
          <a:xfrm>
            <a:off x="3769433" y="8375004"/>
            <a:ext cx="743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Algebraically</a:t>
            </a:r>
          </a:p>
        </p:txBody>
      </p:sp>
      <p:sp>
        <p:nvSpPr>
          <p:cNvPr id="632" name="TextBox 631">
            <a:extLst>
              <a:ext uri="{FF2B5EF4-FFF2-40B4-BE49-F238E27FC236}">
                <a16:creationId xmlns:a16="http://schemas.microsoft.com/office/drawing/2014/main" id="{CB4CC2F0-8006-47D9-95EE-D28C7EC13996}"/>
              </a:ext>
            </a:extLst>
          </p:cNvPr>
          <p:cNvSpPr txBox="1"/>
          <p:nvPr/>
        </p:nvSpPr>
        <p:spPr>
          <a:xfrm>
            <a:off x="3884410" y="9664718"/>
            <a:ext cx="743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Graphically</a:t>
            </a:r>
          </a:p>
        </p:txBody>
      </p:sp>
      <p:cxnSp>
        <p:nvCxnSpPr>
          <p:cNvPr id="636" name="Straight Connector 635">
            <a:extLst>
              <a:ext uri="{FF2B5EF4-FFF2-40B4-BE49-F238E27FC236}">
                <a16:creationId xmlns:a16="http://schemas.microsoft.com/office/drawing/2014/main" id="{6A891C5D-09CC-4BF8-A849-AD3293A56315}"/>
              </a:ext>
            </a:extLst>
          </p:cNvPr>
          <p:cNvCxnSpPr>
            <a:cxnSpLocks/>
          </p:cNvCxnSpPr>
          <p:nvPr/>
        </p:nvCxnSpPr>
        <p:spPr>
          <a:xfrm flipH="1" flipV="1">
            <a:off x="3292470" y="9403061"/>
            <a:ext cx="60832" cy="36806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7" name="Straight Connector 636">
            <a:extLst>
              <a:ext uri="{FF2B5EF4-FFF2-40B4-BE49-F238E27FC236}">
                <a16:creationId xmlns:a16="http://schemas.microsoft.com/office/drawing/2014/main" id="{0F91F2AE-9AE3-4C0F-A2A2-94B4DF2EDF3D}"/>
              </a:ext>
            </a:extLst>
          </p:cNvPr>
          <p:cNvCxnSpPr>
            <a:cxnSpLocks/>
          </p:cNvCxnSpPr>
          <p:nvPr/>
        </p:nvCxnSpPr>
        <p:spPr>
          <a:xfrm flipH="1">
            <a:off x="3320624" y="8643938"/>
            <a:ext cx="76020" cy="35880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8" name="Straight Connector 637">
            <a:extLst>
              <a:ext uri="{FF2B5EF4-FFF2-40B4-BE49-F238E27FC236}">
                <a16:creationId xmlns:a16="http://schemas.microsoft.com/office/drawing/2014/main" id="{4931E379-194B-4968-AF08-E01394FBCB79}"/>
              </a:ext>
            </a:extLst>
          </p:cNvPr>
          <p:cNvCxnSpPr>
            <a:cxnSpLocks/>
          </p:cNvCxnSpPr>
          <p:nvPr/>
        </p:nvCxnSpPr>
        <p:spPr>
          <a:xfrm flipV="1">
            <a:off x="4113608" y="9366420"/>
            <a:ext cx="106913" cy="31637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9" name="Straight Connector 638">
            <a:extLst>
              <a:ext uri="{FF2B5EF4-FFF2-40B4-BE49-F238E27FC236}">
                <a16:creationId xmlns:a16="http://schemas.microsoft.com/office/drawing/2014/main" id="{53F7DEE6-DB6F-4AE7-AF17-DA2B1B4AA81D}"/>
              </a:ext>
            </a:extLst>
          </p:cNvPr>
          <p:cNvCxnSpPr>
            <a:cxnSpLocks/>
          </p:cNvCxnSpPr>
          <p:nvPr/>
        </p:nvCxnSpPr>
        <p:spPr>
          <a:xfrm>
            <a:off x="4121983" y="8603926"/>
            <a:ext cx="66507" cy="37749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0" name="TextBox 639">
            <a:extLst>
              <a:ext uri="{FF2B5EF4-FFF2-40B4-BE49-F238E27FC236}">
                <a16:creationId xmlns:a16="http://schemas.microsoft.com/office/drawing/2014/main" id="{AA2DA471-8A9D-4D7F-B077-20492D5D26EA}"/>
              </a:ext>
            </a:extLst>
          </p:cNvPr>
          <p:cNvSpPr txBox="1"/>
          <p:nvPr/>
        </p:nvSpPr>
        <p:spPr>
          <a:xfrm>
            <a:off x="7486822" y="8461262"/>
            <a:ext cx="803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Using </a:t>
            </a:r>
            <a:r>
              <a:rPr lang="en-GB" sz="800" dirty="0" err="1"/>
              <a:t>venn</a:t>
            </a:r>
            <a:r>
              <a:rPr lang="en-GB" sz="800" dirty="0"/>
              <a:t> diagrams</a:t>
            </a:r>
          </a:p>
        </p:txBody>
      </p:sp>
      <p:cxnSp>
        <p:nvCxnSpPr>
          <p:cNvPr id="641" name="Straight Connector 640">
            <a:extLst>
              <a:ext uri="{FF2B5EF4-FFF2-40B4-BE49-F238E27FC236}">
                <a16:creationId xmlns:a16="http://schemas.microsoft.com/office/drawing/2014/main" id="{47F0A507-0C1E-4A58-91AA-61C0133BC489}"/>
              </a:ext>
            </a:extLst>
          </p:cNvPr>
          <p:cNvCxnSpPr>
            <a:cxnSpLocks/>
          </p:cNvCxnSpPr>
          <p:nvPr/>
        </p:nvCxnSpPr>
        <p:spPr>
          <a:xfrm flipH="1">
            <a:off x="5659476" y="8546541"/>
            <a:ext cx="86545" cy="42671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" name="TextBox 449">
            <a:extLst>
              <a:ext uri="{FF2B5EF4-FFF2-40B4-BE49-F238E27FC236}">
                <a16:creationId xmlns:a16="http://schemas.microsoft.com/office/drawing/2014/main" id="{967AB717-0BEF-4F54-A697-4AE1CE5158C1}"/>
              </a:ext>
            </a:extLst>
          </p:cNvPr>
          <p:cNvSpPr txBox="1"/>
          <p:nvPr/>
        </p:nvSpPr>
        <p:spPr>
          <a:xfrm>
            <a:off x="4699195" y="9746911"/>
            <a:ext cx="743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Changing the subject</a:t>
            </a:r>
          </a:p>
        </p:txBody>
      </p:sp>
      <p:cxnSp>
        <p:nvCxnSpPr>
          <p:cNvPr id="477" name="Straight Connector 476">
            <a:extLst>
              <a:ext uri="{FF2B5EF4-FFF2-40B4-BE49-F238E27FC236}">
                <a16:creationId xmlns:a16="http://schemas.microsoft.com/office/drawing/2014/main" id="{1BB3D481-AC7D-4D0A-B129-9C8A349D0880}"/>
              </a:ext>
            </a:extLst>
          </p:cNvPr>
          <p:cNvCxnSpPr>
            <a:cxnSpLocks/>
          </p:cNvCxnSpPr>
          <p:nvPr/>
        </p:nvCxnSpPr>
        <p:spPr>
          <a:xfrm flipV="1">
            <a:off x="4945493" y="9457513"/>
            <a:ext cx="14990" cy="32433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9" name="TextBox 478">
            <a:extLst>
              <a:ext uri="{FF2B5EF4-FFF2-40B4-BE49-F238E27FC236}">
                <a16:creationId xmlns:a16="http://schemas.microsoft.com/office/drawing/2014/main" id="{1FF9D13F-CED2-4ACC-856E-B75F2B6E6971}"/>
              </a:ext>
            </a:extLst>
          </p:cNvPr>
          <p:cNvSpPr txBox="1"/>
          <p:nvPr/>
        </p:nvSpPr>
        <p:spPr>
          <a:xfrm>
            <a:off x="4693809" y="8444966"/>
            <a:ext cx="1383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Angles of elevation and depression</a:t>
            </a:r>
          </a:p>
        </p:txBody>
      </p:sp>
      <p:cxnSp>
        <p:nvCxnSpPr>
          <p:cNvPr id="487" name="Straight Connector 486">
            <a:extLst>
              <a:ext uri="{FF2B5EF4-FFF2-40B4-BE49-F238E27FC236}">
                <a16:creationId xmlns:a16="http://schemas.microsoft.com/office/drawing/2014/main" id="{4249B122-F1B3-494C-9792-8B8E1C2525CF}"/>
              </a:ext>
            </a:extLst>
          </p:cNvPr>
          <p:cNvCxnSpPr>
            <a:cxnSpLocks/>
          </p:cNvCxnSpPr>
          <p:nvPr/>
        </p:nvCxnSpPr>
        <p:spPr>
          <a:xfrm>
            <a:off x="5342385" y="8650223"/>
            <a:ext cx="55086" cy="33412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8" name="TextBox 487">
            <a:extLst>
              <a:ext uri="{FF2B5EF4-FFF2-40B4-BE49-F238E27FC236}">
                <a16:creationId xmlns:a16="http://schemas.microsoft.com/office/drawing/2014/main" id="{661A93A7-6819-427A-9C59-FAD2E66EB326}"/>
              </a:ext>
            </a:extLst>
          </p:cNvPr>
          <p:cNvSpPr txBox="1"/>
          <p:nvPr/>
        </p:nvSpPr>
        <p:spPr>
          <a:xfrm>
            <a:off x="5654299" y="8284050"/>
            <a:ext cx="743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Exact values</a:t>
            </a:r>
          </a:p>
        </p:txBody>
      </p:sp>
      <p:sp>
        <p:nvSpPr>
          <p:cNvPr id="510" name="TextBox 509">
            <a:extLst>
              <a:ext uri="{FF2B5EF4-FFF2-40B4-BE49-F238E27FC236}">
                <a16:creationId xmlns:a16="http://schemas.microsoft.com/office/drawing/2014/main" id="{A9624C5B-BDC7-4415-8EFD-35BBF7B0F151}"/>
              </a:ext>
            </a:extLst>
          </p:cNvPr>
          <p:cNvSpPr txBox="1"/>
          <p:nvPr/>
        </p:nvSpPr>
        <p:spPr>
          <a:xfrm>
            <a:off x="5308516" y="9761531"/>
            <a:ext cx="8671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Using bearings</a:t>
            </a:r>
          </a:p>
        </p:txBody>
      </p:sp>
      <p:cxnSp>
        <p:nvCxnSpPr>
          <p:cNvPr id="521" name="Straight Connector 520">
            <a:extLst>
              <a:ext uri="{FF2B5EF4-FFF2-40B4-BE49-F238E27FC236}">
                <a16:creationId xmlns:a16="http://schemas.microsoft.com/office/drawing/2014/main" id="{08FE5D8F-9D61-4378-B6E6-D2E3A510DA39}"/>
              </a:ext>
            </a:extLst>
          </p:cNvPr>
          <p:cNvCxnSpPr>
            <a:cxnSpLocks/>
          </p:cNvCxnSpPr>
          <p:nvPr/>
        </p:nvCxnSpPr>
        <p:spPr>
          <a:xfrm flipH="1" flipV="1">
            <a:off x="5447525" y="9501935"/>
            <a:ext cx="136877" cy="27990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6" name="TextBox 525">
            <a:extLst>
              <a:ext uri="{FF2B5EF4-FFF2-40B4-BE49-F238E27FC236}">
                <a16:creationId xmlns:a16="http://schemas.microsoft.com/office/drawing/2014/main" id="{B3387D58-234E-43D1-A0C4-0736CA2BD874}"/>
              </a:ext>
            </a:extLst>
          </p:cNvPr>
          <p:cNvSpPr txBox="1"/>
          <p:nvPr/>
        </p:nvSpPr>
        <p:spPr>
          <a:xfrm>
            <a:off x="3050652" y="9795163"/>
            <a:ext cx="743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Surface area of </a:t>
            </a:r>
            <a:r>
              <a:rPr lang="en-GB" sz="800" dirty="0" err="1"/>
              <a:t>polyhedra</a:t>
            </a:r>
            <a:endParaRPr lang="en-GB" sz="800" dirty="0"/>
          </a:p>
        </p:txBody>
      </p:sp>
      <p:sp>
        <p:nvSpPr>
          <p:cNvPr id="545" name="TextBox 544">
            <a:extLst>
              <a:ext uri="{FF2B5EF4-FFF2-40B4-BE49-F238E27FC236}">
                <a16:creationId xmlns:a16="http://schemas.microsoft.com/office/drawing/2014/main" id="{E6D119A3-8242-40C1-BE98-2E934C7443FA}"/>
              </a:ext>
            </a:extLst>
          </p:cNvPr>
          <p:cNvSpPr txBox="1"/>
          <p:nvPr/>
        </p:nvSpPr>
        <p:spPr>
          <a:xfrm>
            <a:off x="5807242" y="8561105"/>
            <a:ext cx="9150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Constructing loci</a:t>
            </a:r>
          </a:p>
        </p:txBody>
      </p:sp>
      <p:cxnSp>
        <p:nvCxnSpPr>
          <p:cNvPr id="557" name="Straight Connector 556">
            <a:extLst>
              <a:ext uri="{FF2B5EF4-FFF2-40B4-BE49-F238E27FC236}">
                <a16:creationId xmlns:a16="http://schemas.microsoft.com/office/drawing/2014/main" id="{04A14248-97BB-4E26-8CE2-6E955E101009}"/>
              </a:ext>
            </a:extLst>
          </p:cNvPr>
          <p:cNvCxnSpPr>
            <a:cxnSpLocks/>
          </p:cNvCxnSpPr>
          <p:nvPr/>
        </p:nvCxnSpPr>
        <p:spPr>
          <a:xfrm>
            <a:off x="6266118" y="8788005"/>
            <a:ext cx="108654" cy="24852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8C4ACAE1-06CA-4136-9BD5-DA16FA09AEAA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091793" y="9772185"/>
            <a:ext cx="513387" cy="340268"/>
          </a:xfrm>
          <a:prstGeom prst="rect">
            <a:avLst/>
          </a:prstGeom>
        </p:spPr>
      </p:pic>
      <p:cxnSp>
        <p:nvCxnSpPr>
          <p:cNvPr id="567" name="Straight Connector 566">
            <a:extLst>
              <a:ext uri="{FF2B5EF4-FFF2-40B4-BE49-F238E27FC236}">
                <a16:creationId xmlns:a16="http://schemas.microsoft.com/office/drawing/2014/main" id="{16684F9B-705C-48C2-B3C9-95EDA1984725}"/>
              </a:ext>
            </a:extLst>
          </p:cNvPr>
          <p:cNvCxnSpPr>
            <a:cxnSpLocks/>
          </p:cNvCxnSpPr>
          <p:nvPr/>
        </p:nvCxnSpPr>
        <p:spPr>
          <a:xfrm>
            <a:off x="8012875" y="8671761"/>
            <a:ext cx="141642" cy="18000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8" name="TextBox 567">
            <a:extLst>
              <a:ext uri="{FF2B5EF4-FFF2-40B4-BE49-F238E27FC236}">
                <a16:creationId xmlns:a16="http://schemas.microsoft.com/office/drawing/2014/main" id="{18BCA14A-B8DF-43F6-BD3D-8DEA8399784F}"/>
              </a:ext>
            </a:extLst>
          </p:cNvPr>
          <p:cNvSpPr txBox="1"/>
          <p:nvPr/>
        </p:nvSpPr>
        <p:spPr>
          <a:xfrm>
            <a:off x="7887509" y="9635887"/>
            <a:ext cx="743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Using probability with </a:t>
            </a:r>
            <a:r>
              <a:rPr lang="en-GB" sz="800" dirty="0" err="1"/>
              <a:t>venn</a:t>
            </a:r>
            <a:r>
              <a:rPr lang="en-GB" sz="800" dirty="0"/>
              <a:t> diagrams</a:t>
            </a:r>
          </a:p>
        </p:txBody>
      </p:sp>
      <p:cxnSp>
        <p:nvCxnSpPr>
          <p:cNvPr id="569" name="Straight Connector 568">
            <a:extLst>
              <a:ext uri="{FF2B5EF4-FFF2-40B4-BE49-F238E27FC236}">
                <a16:creationId xmlns:a16="http://schemas.microsoft.com/office/drawing/2014/main" id="{97F6A053-5509-405B-9A8C-C3F306BF581C}"/>
              </a:ext>
            </a:extLst>
          </p:cNvPr>
          <p:cNvCxnSpPr>
            <a:cxnSpLocks/>
            <a:stCxn id="568" idx="0"/>
          </p:cNvCxnSpPr>
          <p:nvPr/>
        </p:nvCxnSpPr>
        <p:spPr>
          <a:xfrm flipH="1" flipV="1">
            <a:off x="8222587" y="9434945"/>
            <a:ext cx="36662" cy="20094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A549BED-3777-492D-B69A-3EB672E1985D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287588" y="287599"/>
            <a:ext cx="2034443" cy="1030192"/>
          </a:xfrm>
          <a:prstGeom prst="rect">
            <a:avLst/>
          </a:prstGeom>
        </p:spPr>
      </p:pic>
      <p:sp>
        <p:nvSpPr>
          <p:cNvPr id="553" name="TextBox 552">
            <a:extLst>
              <a:ext uri="{FF2B5EF4-FFF2-40B4-BE49-F238E27FC236}">
                <a16:creationId xmlns:a16="http://schemas.microsoft.com/office/drawing/2014/main" id="{CE84A62A-0B2C-4606-A3F1-A01E049FCCF6}"/>
              </a:ext>
            </a:extLst>
          </p:cNvPr>
          <p:cNvSpPr txBox="1"/>
          <p:nvPr/>
        </p:nvSpPr>
        <p:spPr>
          <a:xfrm>
            <a:off x="7599970" y="8051331"/>
            <a:ext cx="803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Independent events</a:t>
            </a:r>
          </a:p>
        </p:txBody>
      </p:sp>
      <p:sp>
        <p:nvSpPr>
          <p:cNvPr id="644" name="TextBox 643">
            <a:extLst>
              <a:ext uri="{FF2B5EF4-FFF2-40B4-BE49-F238E27FC236}">
                <a16:creationId xmlns:a16="http://schemas.microsoft.com/office/drawing/2014/main" id="{EE252217-C27D-4C25-AA92-669AC449C1E5}"/>
              </a:ext>
            </a:extLst>
          </p:cNvPr>
          <p:cNvSpPr txBox="1"/>
          <p:nvPr/>
        </p:nvSpPr>
        <p:spPr>
          <a:xfrm>
            <a:off x="7587470" y="7453203"/>
            <a:ext cx="707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Combining ratios</a:t>
            </a:r>
          </a:p>
        </p:txBody>
      </p:sp>
      <p:cxnSp>
        <p:nvCxnSpPr>
          <p:cNvPr id="645" name="Straight Connector 644">
            <a:extLst>
              <a:ext uri="{FF2B5EF4-FFF2-40B4-BE49-F238E27FC236}">
                <a16:creationId xmlns:a16="http://schemas.microsoft.com/office/drawing/2014/main" id="{CAB6AB5D-34A7-4141-8EF3-D3E6DED4CA29}"/>
              </a:ext>
            </a:extLst>
          </p:cNvPr>
          <p:cNvCxnSpPr>
            <a:cxnSpLocks/>
            <a:endCxn id="628" idx="0"/>
          </p:cNvCxnSpPr>
          <p:nvPr/>
        </p:nvCxnSpPr>
        <p:spPr>
          <a:xfrm>
            <a:off x="5337566" y="6595233"/>
            <a:ext cx="64034" cy="27222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9" name="TextBox 648">
            <a:extLst>
              <a:ext uri="{FF2B5EF4-FFF2-40B4-BE49-F238E27FC236}">
                <a16:creationId xmlns:a16="http://schemas.microsoft.com/office/drawing/2014/main" id="{34B8A647-3F09-4A06-8302-D45AB9B743E5}"/>
              </a:ext>
            </a:extLst>
          </p:cNvPr>
          <p:cNvSpPr txBox="1"/>
          <p:nvPr/>
        </p:nvSpPr>
        <p:spPr>
          <a:xfrm>
            <a:off x="4282613" y="6120155"/>
            <a:ext cx="968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Finding error intervals</a:t>
            </a:r>
          </a:p>
        </p:txBody>
      </p:sp>
      <p:cxnSp>
        <p:nvCxnSpPr>
          <p:cNvPr id="650" name="Straight Connector 649">
            <a:extLst>
              <a:ext uri="{FF2B5EF4-FFF2-40B4-BE49-F238E27FC236}">
                <a16:creationId xmlns:a16="http://schemas.microsoft.com/office/drawing/2014/main" id="{959F6C19-4247-4DE3-9883-EDF4677F791A}"/>
              </a:ext>
            </a:extLst>
          </p:cNvPr>
          <p:cNvCxnSpPr>
            <a:cxnSpLocks/>
          </p:cNvCxnSpPr>
          <p:nvPr/>
        </p:nvCxnSpPr>
        <p:spPr>
          <a:xfrm flipH="1">
            <a:off x="4316255" y="6491738"/>
            <a:ext cx="86465" cy="28529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1" name="TextBox 650">
            <a:extLst>
              <a:ext uri="{FF2B5EF4-FFF2-40B4-BE49-F238E27FC236}">
                <a16:creationId xmlns:a16="http://schemas.microsoft.com/office/drawing/2014/main" id="{EE092833-1358-45CC-9256-AC8B4358DA10}"/>
              </a:ext>
            </a:extLst>
          </p:cNvPr>
          <p:cNvSpPr txBox="1"/>
          <p:nvPr/>
        </p:nvSpPr>
        <p:spPr>
          <a:xfrm>
            <a:off x="4017533" y="7432775"/>
            <a:ext cx="927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Error intervals for truncated numbers</a:t>
            </a:r>
          </a:p>
        </p:txBody>
      </p:sp>
      <p:cxnSp>
        <p:nvCxnSpPr>
          <p:cNvPr id="652" name="Straight Connector 651">
            <a:extLst>
              <a:ext uri="{FF2B5EF4-FFF2-40B4-BE49-F238E27FC236}">
                <a16:creationId xmlns:a16="http://schemas.microsoft.com/office/drawing/2014/main" id="{373A81A6-D520-4B19-A404-FF33CDFCD2C1}"/>
              </a:ext>
            </a:extLst>
          </p:cNvPr>
          <p:cNvCxnSpPr>
            <a:cxnSpLocks/>
          </p:cNvCxnSpPr>
          <p:nvPr/>
        </p:nvCxnSpPr>
        <p:spPr>
          <a:xfrm flipH="1" flipV="1">
            <a:off x="4266047" y="7169762"/>
            <a:ext cx="21385" cy="23502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3" name="TextBox 652">
            <a:extLst>
              <a:ext uri="{FF2B5EF4-FFF2-40B4-BE49-F238E27FC236}">
                <a16:creationId xmlns:a16="http://schemas.microsoft.com/office/drawing/2014/main" id="{25FCCF22-D980-411B-B915-17DD23521BB7}"/>
              </a:ext>
            </a:extLst>
          </p:cNvPr>
          <p:cNvSpPr txBox="1"/>
          <p:nvPr/>
        </p:nvSpPr>
        <p:spPr>
          <a:xfrm>
            <a:off x="3523849" y="6175518"/>
            <a:ext cx="9686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Index numbers</a:t>
            </a:r>
          </a:p>
        </p:txBody>
      </p:sp>
      <p:cxnSp>
        <p:nvCxnSpPr>
          <p:cNvPr id="654" name="Straight Connector 653">
            <a:extLst>
              <a:ext uri="{FF2B5EF4-FFF2-40B4-BE49-F238E27FC236}">
                <a16:creationId xmlns:a16="http://schemas.microsoft.com/office/drawing/2014/main" id="{617985B8-3792-4996-B337-BFBDC78B9BBC}"/>
              </a:ext>
            </a:extLst>
          </p:cNvPr>
          <p:cNvCxnSpPr>
            <a:cxnSpLocks/>
            <a:stCxn id="653" idx="2"/>
          </p:cNvCxnSpPr>
          <p:nvPr/>
        </p:nvCxnSpPr>
        <p:spPr>
          <a:xfrm flipH="1">
            <a:off x="3669733" y="6390962"/>
            <a:ext cx="338446" cy="36768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" name="TextBox 654">
            <a:extLst>
              <a:ext uri="{FF2B5EF4-FFF2-40B4-BE49-F238E27FC236}">
                <a16:creationId xmlns:a16="http://schemas.microsoft.com/office/drawing/2014/main" id="{3577F020-1E36-4104-AF65-98D840DA1DD7}"/>
              </a:ext>
            </a:extLst>
          </p:cNvPr>
          <p:cNvSpPr txBox="1"/>
          <p:nvPr/>
        </p:nvSpPr>
        <p:spPr>
          <a:xfrm>
            <a:off x="3471141" y="7466010"/>
            <a:ext cx="743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Positive indices</a:t>
            </a:r>
          </a:p>
        </p:txBody>
      </p:sp>
      <p:sp>
        <p:nvSpPr>
          <p:cNvPr id="656" name="TextBox 655">
            <a:extLst>
              <a:ext uri="{FF2B5EF4-FFF2-40B4-BE49-F238E27FC236}">
                <a16:creationId xmlns:a16="http://schemas.microsoft.com/office/drawing/2014/main" id="{12276B91-2E8A-4412-A70E-57AE81431EB9}"/>
              </a:ext>
            </a:extLst>
          </p:cNvPr>
          <p:cNvSpPr txBox="1"/>
          <p:nvPr/>
        </p:nvSpPr>
        <p:spPr>
          <a:xfrm>
            <a:off x="2800751" y="7447833"/>
            <a:ext cx="993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Factorising quadratic expressions</a:t>
            </a:r>
          </a:p>
        </p:txBody>
      </p:sp>
      <p:sp>
        <p:nvSpPr>
          <p:cNvPr id="657" name="TextBox 656">
            <a:extLst>
              <a:ext uri="{FF2B5EF4-FFF2-40B4-BE49-F238E27FC236}">
                <a16:creationId xmlns:a16="http://schemas.microsoft.com/office/drawing/2014/main" id="{B23268FE-BE61-4EDC-A4A8-B2FEE045B40A}"/>
              </a:ext>
            </a:extLst>
          </p:cNvPr>
          <p:cNvSpPr txBox="1"/>
          <p:nvPr/>
        </p:nvSpPr>
        <p:spPr>
          <a:xfrm>
            <a:off x="170718" y="6643272"/>
            <a:ext cx="74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Maps and scale drawings</a:t>
            </a:r>
          </a:p>
        </p:txBody>
      </p:sp>
      <p:sp>
        <p:nvSpPr>
          <p:cNvPr id="658" name="TextBox 657">
            <a:extLst>
              <a:ext uri="{FF2B5EF4-FFF2-40B4-BE49-F238E27FC236}">
                <a16:creationId xmlns:a16="http://schemas.microsoft.com/office/drawing/2014/main" id="{40CFDF26-A566-42B7-8D86-5D1146B23682}"/>
              </a:ext>
            </a:extLst>
          </p:cNvPr>
          <p:cNvSpPr txBox="1"/>
          <p:nvPr/>
        </p:nvSpPr>
        <p:spPr>
          <a:xfrm>
            <a:off x="1641333" y="5832056"/>
            <a:ext cx="968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Plans and Elevations</a:t>
            </a:r>
          </a:p>
        </p:txBody>
      </p:sp>
      <p:cxnSp>
        <p:nvCxnSpPr>
          <p:cNvPr id="659" name="Straight Connector 658">
            <a:extLst>
              <a:ext uri="{FF2B5EF4-FFF2-40B4-BE49-F238E27FC236}">
                <a16:creationId xmlns:a16="http://schemas.microsoft.com/office/drawing/2014/main" id="{CA0D6C6D-F758-48D4-AD14-D0D8AEE6D9AF}"/>
              </a:ext>
            </a:extLst>
          </p:cNvPr>
          <p:cNvCxnSpPr>
            <a:cxnSpLocks/>
          </p:cNvCxnSpPr>
          <p:nvPr/>
        </p:nvCxnSpPr>
        <p:spPr>
          <a:xfrm>
            <a:off x="762071" y="6318798"/>
            <a:ext cx="374363" cy="450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0" name="TextBox 659">
            <a:extLst>
              <a:ext uri="{FF2B5EF4-FFF2-40B4-BE49-F238E27FC236}">
                <a16:creationId xmlns:a16="http://schemas.microsoft.com/office/drawing/2014/main" id="{94A9E21B-07CC-4D3D-9B7E-D02EAA5877A5}"/>
              </a:ext>
            </a:extLst>
          </p:cNvPr>
          <p:cNvSpPr txBox="1"/>
          <p:nvPr/>
        </p:nvSpPr>
        <p:spPr>
          <a:xfrm>
            <a:off x="446320" y="4590964"/>
            <a:ext cx="767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Mensuration review</a:t>
            </a:r>
          </a:p>
        </p:txBody>
      </p:sp>
      <p:sp>
        <p:nvSpPr>
          <p:cNvPr id="661" name="TextBox 660">
            <a:extLst>
              <a:ext uri="{FF2B5EF4-FFF2-40B4-BE49-F238E27FC236}">
                <a16:creationId xmlns:a16="http://schemas.microsoft.com/office/drawing/2014/main" id="{79ACA439-523E-4466-86C7-E5DEAB5C4137}"/>
              </a:ext>
            </a:extLst>
          </p:cNvPr>
          <p:cNvSpPr txBox="1"/>
          <p:nvPr/>
        </p:nvSpPr>
        <p:spPr>
          <a:xfrm>
            <a:off x="1757210" y="5298496"/>
            <a:ext cx="7674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Angles review</a:t>
            </a:r>
          </a:p>
        </p:txBody>
      </p:sp>
      <p:sp>
        <p:nvSpPr>
          <p:cNvPr id="662" name="TextBox 661">
            <a:extLst>
              <a:ext uri="{FF2B5EF4-FFF2-40B4-BE49-F238E27FC236}">
                <a16:creationId xmlns:a16="http://schemas.microsoft.com/office/drawing/2014/main" id="{0474DE25-6E23-4DD6-B306-6D7FCDE7BF9F}"/>
              </a:ext>
            </a:extLst>
          </p:cNvPr>
          <p:cNvSpPr txBox="1"/>
          <p:nvPr/>
        </p:nvSpPr>
        <p:spPr>
          <a:xfrm>
            <a:off x="2095161" y="3987467"/>
            <a:ext cx="872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Relative Frequency</a:t>
            </a:r>
          </a:p>
        </p:txBody>
      </p:sp>
      <p:sp>
        <p:nvSpPr>
          <p:cNvPr id="663" name="TextBox 662">
            <a:extLst>
              <a:ext uri="{FF2B5EF4-FFF2-40B4-BE49-F238E27FC236}">
                <a16:creationId xmlns:a16="http://schemas.microsoft.com/office/drawing/2014/main" id="{F360196B-0E58-4A1C-8929-EEDD28F04634}"/>
              </a:ext>
            </a:extLst>
          </p:cNvPr>
          <p:cNvSpPr txBox="1"/>
          <p:nvPr/>
        </p:nvSpPr>
        <p:spPr>
          <a:xfrm>
            <a:off x="2613007" y="3998524"/>
            <a:ext cx="767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Venn diagrams</a:t>
            </a:r>
          </a:p>
        </p:txBody>
      </p:sp>
      <p:sp>
        <p:nvSpPr>
          <p:cNvPr id="664" name="TextBox 663">
            <a:extLst>
              <a:ext uri="{FF2B5EF4-FFF2-40B4-BE49-F238E27FC236}">
                <a16:creationId xmlns:a16="http://schemas.microsoft.com/office/drawing/2014/main" id="{12C675BD-A51D-4AB6-9C9C-166E2B4D2568}"/>
              </a:ext>
            </a:extLst>
          </p:cNvPr>
          <p:cNvSpPr txBox="1"/>
          <p:nvPr/>
        </p:nvSpPr>
        <p:spPr>
          <a:xfrm>
            <a:off x="2633954" y="5251313"/>
            <a:ext cx="767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Sample space diagrams</a:t>
            </a:r>
          </a:p>
        </p:txBody>
      </p:sp>
      <p:sp>
        <p:nvSpPr>
          <p:cNvPr id="665" name="TextBox 664">
            <a:extLst>
              <a:ext uri="{FF2B5EF4-FFF2-40B4-BE49-F238E27FC236}">
                <a16:creationId xmlns:a16="http://schemas.microsoft.com/office/drawing/2014/main" id="{2EDBA391-2A9F-461C-921E-B5C118FA03CC}"/>
              </a:ext>
            </a:extLst>
          </p:cNvPr>
          <p:cNvSpPr txBox="1"/>
          <p:nvPr/>
        </p:nvSpPr>
        <p:spPr>
          <a:xfrm>
            <a:off x="3330556" y="5293454"/>
            <a:ext cx="1240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Generate linear and geometric sequences</a:t>
            </a:r>
          </a:p>
        </p:txBody>
      </p:sp>
      <p:sp>
        <p:nvSpPr>
          <p:cNvPr id="666" name="TextBox 665">
            <a:extLst>
              <a:ext uri="{FF2B5EF4-FFF2-40B4-BE49-F238E27FC236}">
                <a16:creationId xmlns:a16="http://schemas.microsoft.com/office/drawing/2014/main" id="{88500F71-25C8-41F8-9A85-8A7EA1D9D67D}"/>
              </a:ext>
            </a:extLst>
          </p:cNvPr>
          <p:cNvSpPr txBox="1"/>
          <p:nvPr/>
        </p:nvSpPr>
        <p:spPr>
          <a:xfrm>
            <a:off x="3282643" y="4026201"/>
            <a:ext cx="12403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Find position to term rule</a:t>
            </a:r>
          </a:p>
        </p:txBody>
      </p:sp>
      <p:sp>
        <p:nvSpPr>
          <p:cNvPr id="667" name="TextBox 666">
            <a:extLst>
              <a:ext uri="{FF2B5EF4-FFF2-40B4-BE49-F238E27FC236}">
                <a16:creationId xmlns:a16="http://schemas.microsoft.com/office/drawing/2014/main" id="{548E114D-A1B5-46FC-B78D-E952970CF7AE}"/>
              </a:ext>
            </a:extLst>
          </p:cNvPr>
          <p:cNvSpPr txBox="1"/>
          <p:nvPr/>
        </p:nvSpPr>
        <p:spPr>
          <a:xfrm>
            <a:off x="4616620" y="3957208"/>
            <a:ext cx="1240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Recognising special sequences</a:t>
            </a:r>
          </a:p>
        </p:txBody>
      </p:sp>
      <p:cxnSp>
        <p:nvCxnSpPr>
          <p:cNvPr id="668" name="Straight Connector 667">
            <a:extLst>
              <a:ext uri="{FF2B5EF4-FFF2-40B4-BE49-F238E27FC236}">
                <a16:creationId xmlns:a16="http://schemas.microsoft.com/office/drawing/2014/main" id="{614A2470-1CCB-4DAD-997A-4F0FD9CB7672}"/>
              </a:ext>
            </a:extLst>
          </p:cNvPr>
          <p:cNvCxnSpPr>
            <a:cxnSpLocks/>
          </p:cNvCxnSpPr>
          <p:nvPr/>
        </p:nvCxnSpPr>
        <p:spPr>
          <a:xfrm>
            <a:off x="5101763" y="4264609"/>
            <a:ext cx="81299" cy="28403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9" name="TextBox 668">
            <a:extLst>
              <a:ext uri="{FF2B5EF4-FFF2-40B4-BE49-F238E27FC236}">
                <a16:creationId xmlns:a16="http://schemas.microsoft.com/office/drawing/2014/main" id="{1F05CCF3-C583-436D-9DEC-AE342D5C18F7}"/>
              </a:ext>
            </a:extLst>
          </p:cNvPr>
          <p:cNvSpPr txBox="1"/>
          <p:nvPr/>
        </p:nvSpPr>
        <p:spPr>
          <a:xfrm>
            <a:off x="5038345" y="5329875"/>
            <a:ext cx="996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Interpreting y=</a:t>
            </a:r>
            <a:r>
              <a:rPr lang="en-GB" sz="800" dirty="0" err="1"/>
              <a:t>mx+c</a:t>
            </a:r>
            <a:endParaRPr lang="en-GB" sz="800" dirty="0"/>
          </a:p>
        </p:txBody>
      </p:sp>
      <p:sp>
        <p:nvSpPr>
          <p:cNvPr id="670" name="TextBox 669">
            <a:extLst>
              <a:ext uri="{FF2B5EF4-FFF2-40B4-BE49-F238E27FC236}">
                <a16:creationId xmlns:a16="http://schemas.microsoft.com/office/drawing/2014/main" id="{BB80DA7C-1BC1-420C-9121-282528EC25B6}"/>
              </a:ext>
            </a:extLst>
          </p:cNvPr>
          <p:cNvSpPr txBox="1"/>
          <p:nvPr/>
        </p:nvSpPr>
        <p:spPr>
          <a:xfrm>
            <a:off x="4260610" y="5482575"/>
            <a:ext cx="996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Distance between two points using </a:t>
            </a:r>
            <a:r>
              <a:rPr lang="en-GB" sz="800" dirty="0" err="1"/>
              <a:t>pythagoras</a:t>
            </a:r>
            <a:r>
              <a:rPr lang="en-GB" sz="800" dirty="0"/>
              <a:t>’ theorem</a:t>
            </a:r>
          </a:p>
        </p:txBody>
      </p:sp>
      <p:cxnSp>
        <p:nvCxnSpPr>
          <p:cNvPr id="671" name="Straight Connector 670">
            <a:extLst>
              <a:ext uri="{FF2B5EF4-FFF2-40B4-BE49-F238E27FC236}">
                <a16:creationId xmlns:a16="http://schemas.microsoft.com/office/drawing/2014/main" id="{F6FEFD7B-7F48-4182-B1FA-C5D64AA4493D}"/>
              </a:ext>
            </a:extLst>
          </p:cNvPr>
          <p:cNvCxnSpPr>
            <a:cxnSpLocks/>
            <a:stCxn id="665" idx="3"/>
          </p:cNvCxnSpPr>
          <p:nvPr/>
        </p:nvCxnSpPr>
        <p:spPr>
          <a:xfrm flipH="1" flipV="1">
            <a:off x="4521734" y="4994411"/>
            <a:ext cx="49208" cy="46832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2" name="TextBox 671">
            <a:extLst>
              <a:ext uri="{FF2B5EF4-FFF2-40B4-BE49-F238E27FC236}">
                <a16:creationId xmlns:a16="http://schemas.microsoft.com/office/drawing/2014/main" id="{E919553B-480B-4531-8C21-23EF42D09C39}"/>
              </a:ext>
            </a:extLst>
          </p:cNvPr>
          <p:cNvSpPr txBox="1"/>
          <p:nvPr/>
        </p:nvSpPr>
        <p:spPr>
          <a:xfrm>
            <a:off x="4180991" y="3492971"/>
            <a:ext cx="996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Identifying and interpreting gradients</a:t>
            </a:r>
          </a:p>
        </p:txBody>
      </p:sp>
      <p:cxnSp>
        <p:nvCxnSpPr>
          <p:cNvPr id="673" name="Straight Connector 672">
            <a:extLst>
              <a:ext uri="{FF2B5EF4-FFF2-40B4-BE49-F238E27FC236}">
                <a16:creationId xmlns:a16="http://schemas.microsoft.com/office/drawing/2014/main" id="{EDD2A2D1-88D4-48FE-BE25-9CB90BE2DA8C}"/>
              </a:ext>
            </a:extLst>
          </p:cNvPr>
          <p:cNvCxnSpPr>
            <a:cxnSpLocks/>
          </p:cNvCxnSpPr>
          <p:nvPr/>
        </p:nvCxnSpPr>
        <p:spPr>
          <a:xfrm>
            <a:off x="4462883" y="3967583"/>
            <a:ext cx="153441" cy="47578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4" name="Picture 673">
            <a:extLst>
              <a:ext uri="{FF2B5EF4-FFF2-40B4-BE49-F238E27FC236}">
                <a16:creationId xmlns:a16="http://schemas.microsoft.com/office/drawing/2014/main" id="{473559EB-2E22-4CFC-86C5-9EB43990154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9933799" flipV="1">
            <a:off x="6223696" y="4075551"/>
            <a:ext cx="236464" cy="432391"/>
          </a:xfrm>
          <a:prstGeom prst="rect">
            <a:avLst/>
          </a:prstGeom>
        </p:spPr>
      </p:pic>
      <p:sp>
        <p:nvSpPr>
          <p:cNvPr id="675" name="TextBox 674">
            <a:extLst>
              <a:ext uri="{FF2B5EF4-FFF2-40B4-BE49-F238E27FC236}">
                <a16:creationId xmlns:a16="http://schemas.microsoft.com/office/drawing/2014/main" id="{803A8816-784F-4F4C-9EBF-8FD7E9C96905}"/>
              </a:ext>
            </a:extLst>
          </p:cNvPr>
          <p:cNvSpPr txBox="1"/>
          <p:nvPr/>
        </p:nvSpPr>
        <p:spPr>
          <a:xfrm>
            <a:off x="6979689" y="3853019"/>
            <a:ext cx="12403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Column vectors</a:t>
            </a:r>
          </a:p>
        </p:txBody>
      </p:sp>
      <p:sp>
        <p:nvSpPr>
          <p:cNvPr id="676" name="TextBox 675">
            <a:extLst>
              <a:ext uri="{FF2B5EF4-FFF2-40B4-BE49-F238E27FC236}">
                <a16:creationId xmlns:a16="http://schemas.microsoft.com/office/drawing/2014/main" id="{E03B04AF-8AC8-4284-AF76-D39A88F83D54}"/>
              </a:ext>
            </a:extLst>
          </p:cNvPr>
          <p:cNvSpPr txBox="1"/>
          <p:nvPr/>
        </p:nvSpPr>
        <p:spPr>
          <a:xfrm>
            <a:off x="6744061" y="5285385"/>
            <a:ext cx="767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Vector arithmetic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13A97EF1-E89A-497E-BF78-D2D423C94978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248217" y="3585433"/>
            <a:ext cx="907465" cy="524349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CE76ABF4-AA24-476F-9F18-5CCFBCF0927E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117679" y="3253978"/>
            <a:ext cx="641300" cy="54510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125C588F-BC7C-4614-804C-FBFBCE06537A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091053" y="5642906"/>
            <a:ext cx="1104767" cy="50045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536E9CB1-DD5B-4B63-B970-5DBD355A82DC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416746" y="7890387"/>
            <a:ext cx="873909" cy="489812"/>
          </a:xfrm>
          <a:prstGeom prst="rect">
            <a:avLst/>
          </a:prstGeom>
        </p:spPr>
      </p:pic>
      <p:sp>
        <p:nvSpPr>
          <p:cNvPr id="541" name="Rectangle 540">
            <a:extLst>
              <a:ext uri="{FF2B5EF4-FFF2-40B4-BE49-F238E27FC236}">
                <a16:creationId xmlns:a16="http://schemas.microsoft.com/office/drawing/2014/main" id="{40D01492-F6A5-4F04-AEE8-AC7E68A7E271}"/>
              </a:ext>
            </a:extLst>
          </p:cNvPr>
          <p:cNvSpPr/>
          <p:nvPr/>
        </p:nvSpPr>
        <p:spPr>
          <a:xfrm rot="15955542">
            <a:off x="1348893" y="14291023"/>
            <a:ext cx="45719" cy="7035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54" name="Rectangle 553">
            <a:extLst>
              <a:ext uri="{FF2B5EF4-FFF2-40B4-BE49-F238E27FC236}">
                <a16:creationId xmlns:a16="http://schemas.microsoft.com/office/drawing/2014/main" id="{4109F262-16D5-4740-B4A8-115F25ECD5BF}"/>
              </a:ext>
            </a:extLst>
          </p:cNvPr>
          <p:cNvSpPr/>
          <p:nvPr/>
        </p:nvSpPr>
        <p:spPr>
          <a:xfrm>
            <a:off x="2355302" y="13265919"/>
            <a:ext cx="45719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684" name="Straight Connector 683">
            <a:extLst>
              <a:ext uri="{FF2B5EF4-FFF2-40B4-BE49-F238E27FC236}">
                <a16:creationId xmlns:a16="http://schemas.microsoft.com/office/drawing/2014/main" id="{93311EEC-04FE-49AC-ACE6-A75E84CA7CA2}"/>
              </a:ext>
            </a:extLst>
          </p:cNvPr>
          <p:cNvCxnSpPr>
            <a:cxnSpLocks/>
            <a:stCxn id="511" idx="0"/>
          </p:cNvCxnSpPr>
          <p:nvPr/>
        </p:nvCxnSpPr>
        <p:spPr>
          <a:xfrm flipV="1">
            <a:off x="6783422" y="15954280"/>
            <a:ext cx="692" cy="59281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867ADA6E-A6CB-4770-BB57-D78036E3B4F1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798711" y="16332265"/>
            <a:ext cx="556887" cy="525791"/>
          </a:xfrm>
          <a:prstGeom prst="rect">
            <a:avLst/>
          </a:prstGeom>
        </p:spPr>
      </p:pic>
      <p:cxnSp>
        <p:nvCxnSpPr>
          <p:cNvPr id="685" name="Straight Connector 684">
            <a:extLst>
              <a:ext uri="{FF2B5EF4-FFF2-40B4-BE49-F238E27FC236}">
                <a16:creationId xmlns:a16="http://schemas.microsoft.com/office/drawing/2014/main" id="{E362DC1E-C51A-41CD-A9BB-E3ACA6ABDAC0}"/>
              </a:ext>
            </a:extLst>
          </p:cNvPr>
          <p:cNvCxnSpPr>
            <a:cxnSpLocks/>
          </p:cNvCxnSpPr>
          <p:nvPr/>
        </p:nvCxnSpPr>
        <p:spPr>
          <a:xfrm flipV="1">
            <a:off x="3351085" y="15929303"/>
            <a:ext cx="36677" cy="33589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" name="TextBox 685">
            <a:extLst>
              <a:ext uri="{FF2B5EF4-FFF2-40B4-BE49-F238E27FC236}">
                <a16:creationId xmlns:a16="http://schemas.microsoft.com/office/drawing/2014/main" id="{AC5FF177-E43D-4952-8F53-E0A0BF245ABF}"/>
              </a:ext>
            </a:extLst>
          </p:cNvPr>
          <p:cNvSpPr txBox="1"/>
          <p:nvPr/>
        </p:nvSpPr>
        <p:spPr>
          <a:xfrm>
            <a:off x="2295392" y="16202335"/>
            <a:ext cx="8842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Identifying HCF, LCM</a:t>
            </a:r>
          </a:p>
        </p:txBody>
      </p:sp>
      <p:cxnSp>
        <p:nvCxnSpPr>
          <p:cNvPr id="687" name="Straight Connector 686">
            <a:extLst>
              <a:ext uri="{FF2B5EF4-FFF2-40B4-BE49-F238E27FC236}">
                <a16:creationId xmlns:a16="http://schemas.microsoft.com/office/drawing/2014/main" id="{9026E6F3-9E19-4144-A175-63B15B47FFE8}"/>
              </a:ext>
            </a:extLst>
          </p:cNvPr>
          <p:cNvCxnSpPr>
            <a:cxnSpLocks/>
            <a:stCxn id="686" idx="0"/>
          </p:cNvCxnSpPr>
          <p:nvPr/>
        </p:nvCxnSpPr>
        <p:spPr>
          <a:xfrm flipH="1" flipV="1">
            <a:off x="2673037" y="15935945"/>
            <a:ext cx="64484" cy="26639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7A3AD8C4-534E-4EC8-AEA6-B93E17C1D4EF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23354" y="16229830"/>
            <a:ext cx="900669" cy="511369"/>
          </a:xfrm>
          <a:prstGeom prst="rect">
            <a:avLst/>
          </a:prstGeom>
        </p:spPr>
      </p:pic>
      <p:sp>
        <p:nvSpPr>
          <p:cNvPr id="688" name="TextBox 687">
            <a:extLst>
              <a:ext uri="{FF2B5EF4-FFF2-40B4-BE49-F238E27FC236}">
                <a16:creationId xmlns:a16="http://schemas.microsoft.com/office/drawing/2014/main" id="{BB3CACD3-6B12-4DE8-9F76-605839FA7B31}"/>
              </a:ext>
            </a:extLst>
          </p:cNvPr>
          <p:cNvSpPr txBox="1"/>
          <p:nvPr/>
        </p:nvSpPr>
        <p:spPr>
          <a:xfrm>
            <a:off x="1683804" y="14636715"/>
            <a:ext cx="717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Calculating angles</a:t>
            </a:r>
          </a:p>
        </p:txBody>
      </p:sp>
      <p:cxnSp>
        <p:nvCxnSpPr>
          <p:cNvPr id="689" name="Straight Connector 688">
            <a:extLst>
              <a:ext uri="{FF2B5EF4-FFF2-40B4-BE49-F238E27FC236}">
                <a16:creationId xmlns:a16="http://schemas.microsoft.com/office/drawing/2014/main" id="{C89D07B4-5DFC-4E9E-818E-193E3BCBA997}"/>
              </a:ext>
            </a:extLst>
          </p:cNvPr>
          <p:cNvCxnSpPr>
            <a:cxnSpLocks/>
            <a:stCxn id="688" idx="1"/>
          </p:cNvCxnSpPr>
          <p:nvPr/>
        </p:nvCxnSpPr>
        <p:spPr>
          <a:xfrm flipH="1">
            <a:off x="1491212" y="14805992"/>
            <a:ext cx="192592" cy="6002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0" name="Straight Connector 689">
            <a:extLst>
              <a:ext uri="{FF2B5EF4-FFF2-40B4-BE49-F238E27FC236}">
                <a16:creationId xmlns:a16="http://schemas.microsoft.com/office/drawing/2014/main" id="{72499587-A4F9-4EAF-A84D-2F47F0B2EE50}"/>
              </a:ext>
            </a:extLst>
          </p:cNvPr>
          <p:cNvCxnSpPr>
            <a:cxnSpLocks/>
          </p:cNvCxnSpPr>
          <p:nvPr/>
        </p:nvCxnSpPr>
        <p:spPr>
          <a:xfrm>
            <a:off x="1742463" y="13130926"/>
            <a:ext cx="55041" cy="28545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2" name="TextBox 471">
            <a:extLst>
              <a:ext uri="{FF2B5EF4-FFF2-40B4-BE49-F238E27FC236}">
                <a16:creationId xmlns:a16="http://schemas.microsoft.com/office/drawing/2014/main" id="{6423586F-95AB-4FE8-A38C-831B8C4EF6A8}"/>
              </a:ext>
            </a:extLst>
          </p:cNvPr>
          <p:cNvSpPr txBox="1"/>
          <p:nvPr/>
        </p:nvSpPr>
        <p:spPr>
          <a:xfrm>
            <a:off x="2664913" y="14124246"/>
            <a:ext cx="950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Percentage change</a:t>
            </a:r>
          </a:p>
        </p:txBody>
      </p:sp>
      <p:sp>
        <p:nvSpPr>
          <p:cNvPr id="481" name="TextBox 480">
            <a:extLst>
              <a:ext uri="{FF2B5EF4-FFF2-40B4-BE49-F238E27FC236}">
                <a16:creationId xmlns:a16="http://schemas.microsoft.com/office/drawing/2014/main" id="{78EE5367-CA02-47A6-A002-D9C653AD08BA}"/>
              </a:ext>
            </a:extLst>
          </p:cNvPr>
          <p:cNvSpPr txBox="1"/>
          <p:nvPr/>
        </p:nvSpPr>
        <p:spPr>
          <a:xfrm>
            <a:off x="2272965" y="12880648"/>
            <a:ext cx="717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Theoretical Probability</a:t>
            </a:r>
          </a:p>
        </p:txBody>
      </p:sp>
      <p:cxnSp>
        <p:nvCxnSpPr>
          <p:cNvPr id="504" name="Straight Connector 503">
            <a:extLst>
              <a:ext uri="{FF2B5EF4-FFF2-40B4-BE49-F238E27FC236}">
                <a16:creationId xmlns:a16="http://schemas.microsoft.com/office/drawing/2014/main" id="{1B3C9A58-6473-47C9-9682-0ABB34F5D9C6}"/>
              </a:ext>
            </a:extLst>
          </p:cNvPr>
          <p:cNvCxnSpPr>
            <a:cxnSpLocks/>
            <a:stCxn id="481" idx="2"/>
          </p:cNvCxnSpPr>
          <p:nvPr/>
        </p:nvCxnSpPr>
        <p:spPr>
          <a:xfrm flipH="1">
            <a:off x="2612224" y="13219202"/>
            <a:ext cx="19350" cy="11846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" name="TextBox 511">
            <a:extLst>
              <a:ext uri="{FF2B5EF4-FFF2-40B4-BE49-F238E27FC236}">
                <a16:creationId xmlns:a16="http://schemas.microsoft.com/office/drawing/2014/main" id="{86C7EB21-0EF9-41B9-95B5-725E4756527D}"/>
              </a:ext>
            </a:extLst>
          </p:cNvPr>
          <p:cNvSpPr txBox="1"/>
          <p:nvPr/>
        </p:nvSpPr>
        <p:spPr>
          <a:xfrm>
            <a:off x="3338621" y="14233486"/>
            <a:ext cx="1026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Calculating with money</a:t>
            </a:r>
          </a:p>
        </p:txBody>
      </p:sp>
      <p:cxnSp>
        <p:nvCxnSpPr>
          <p:cNvPr id="515" name="Straight Connector 514">
            <a:extLst>
              <a:ext uri="{FF2B5EF4-FFF2-40B4-BE49-F238E27FC236}">
                <a16:creationId xmlns:a16="http://schemas.microsoft.com/office/drawing/2014/main" id="{97999F73-3370-4EAA-9CA4-00120C4D8B8A}"/>
              </a:ext>
            </a:extLst>
          </p:cNvPr>
          <p:cNvCxnSpPr>
            <a:cxnSpLocks/>
          </p:cNvCxnSpPr>
          <p:nvPr/>
        </p:nvCxnSpPr>
        <p:spPr>
          <a:xfrm flipH="1" flipV="1">
            <a:off x="3609296" y="13812747"/>
            <a:ext cx="47348" cy="40413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A7971C65-8FDC-4AA3-9C4B-DE5CFD239674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393639" y="12939075"/>
            <a:ext cx="297289" cy="336554"/>
          </a:xfrm>
          <a:prstGeom prst="rect">
            <a:avLst/>
          </a:prstGeom>
        </p:spPr>
      </p:pic>
      <p:sp>
        <p:nvSpPr>
          <p:cNvPr id="576" name="Rectangle 575">
            <a:extLst>
              <a:ext uri="{FF2B5EF4-FFF2-40B4-BE49-F238E27FC236}">
                <a16:creationId xmlns:a16="http://schemas.microsoft.com/office/drawing/2014/main" id="{83859D71-AFC4-40A8-AD1F-BC8BB23467C7}"/>
              </a:ext>
            </a:extLst>
          </p:cNvPr>
          <p:cNvSpPr/>
          <p:nvPr/>
        </p:nvSpPr>
        <p:spPr>
          <a:xfrm>
            <a:off x="3927622" y="14404880"/>
            <a:ext cx="11177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800" dirty="0">
                <a:solidFill>
                  <a:prstClr val="black"/>
                </a:solidFill>
              </a:rPr>
              <a:t>Solving Equations with variables on both sides</a:t>
            </a:r>
          </a:p>
        </p:txBody>
      </p:sp>
      <p:sp>
        <p:nvSpPr>
          <p:cNvPr id="580" name="TextBox 579">
            <a:extLst>
              <a:ext uri="{FF2B5EF4-FFF2-40B4-BE49-F238E27FC236}">
                <a16:creationId xmlns:a16="http://schemas.microsoft.com/office/drawing/2014/main" id="{68B25239-B283-4D12-8925-A4AE699BC555}"/>
              </a:ext>
            </a:extLst>
          </p:cNvPr>
          <p:cNvSpPr txBox="1"/>
          <p:nvPr/>
        </p:nvSpPr>
        <p:spPr>
          <a:xfrm>
            <a:off x="4129031" y="12865027"/>
            <a:ext cx="707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Sequence rules</a:t>
            </a:r>
          </a:p>
        </p:txBody>
      </p:sp>
      <p:cxnSp>
        <p:nvCxnSpPr>
          <p:cNvPr id="624" name="Straight Connector 623">
            <a:extLst>
              <a:ext uri="{FF2B5EF4-FFF2-40B4-BE49-F238E27FC236}">
                <a16:creationId xmlns:a16="http://schemas.microsoft.com/office/drawing/2014/main" id="{398F9A54-93C6-4F22-B081-2F5B444C5492}"/>
              </a:ext>
            </a:extLst>
          </p:cNvPr>
          <p:cNvCxnSpPr>
            <a:cxnSpLocks/>
          </p:cNvCxnSpPr>
          <p:nvPr/>
        </p:nvCxnSpPr>
        <p:spPr>
          <a:xfrm flipH="1">
            <a:off x="4294252" y="13147052"/>
            <a:ext cx="36523" cy="21936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4BF5B4EE-243B-468B-BFF2-1E549BAB3A3A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4310419" y="13945655"/>
            <a:ext cx="538020" cy="43860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F8968DD-EA52-4D16-8CF4-BE1673F9003C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4952566" y="14455987"/>
            <a:ext cx="876853" cy="399696"/>
          </a:xfrm>
          <a:prstGeom prst="rect">
            <a:avLst/>
          </a:prstGeom>
        </p:spPr>
      </p:pic>
      <p:cxnSp>
        <p:nvCxnSpPr>
          <p:cNvPr id="693" name="Straight Connector 692">
            <a:extLst>
              <a:ext uri="{FF2B5EF4-FFF2-40B4-BE49-F238E27FC236}">
                <a16:creationId xmlns:a16="http://schemas.microsoft.com/office/drawing/2014/main" id="{401715E0-45F0-4AF8-9C6A-35F453B156AB}"/>
              </a:ext>
            </a:extLst>
          </p:cNvPr>
          <p:cNvCxnSpPr>
            <a:cxnSpLocks/>
          </p:cNvCxnSpPr>
          <p:nvPr/>
        </p:nvCxnSpPr>
        <p:spPr>
          <a:xfrm flipH="1" flipV="1">
            <a:off x="6303190" y="13831804"/>
            <a:ext cx="63316" cy="59726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4" name="Straight Connector 693">
            <a:extLst>
              <a:ext uri="{FF2B5EF4-FFF2-40B4-BE49-F238E27FC236}">
                <a16:creationId xmlns:a16="http://schemas.microsoft.com/office/drawing/2014/main" id="{8BD95985-D696-49FD-9FD5-D68C1A1EB4ED}"/>
              </a:ext>
            </a:extLst>
          </p:cNvPr>
          <p:cNvCxnSpPr>
            <a:cxnSpLocks/>
            <a:endCxn id="412" idx="0"/>
          </p:cNvCxnSpPr>
          <p:nvPr/>
        </p:nvCxnSpPr>
        <p:spPr>
          <a:xfrm>
            <a:off x="4928637" y="15107538"/>
            <a:ext cx="113077" cy="52087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5" name="TextBox 694">
            <a:extLst>
              <a:ext uri="{FF2B5EF4-FFF2-40B4-BE49-F238E27FC236}">
                <a16:creationId xmlns:a16="http://schemas.microsoft.com/office/drawing/2014/main" id="{F48BB429-3913-403F-BC83-0337262C0563}"/>
              </a:ext>
            </a:extLst>
          </p:cNvPr>
          <p:cNvSpPr txBox="1"/>
          <p:nvPr/>
        </p:nvSpPr>
        <p:spPr>
          <a:xfrm>
            <a:off x="7199183" y="12968605"/>
            <a:ext cx="9500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Plotting graphs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95F81B0C-F3C9-4A9F-94CF-4067E4082CEA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8329397" y="14455987"/>
            <a:ext cx="563093" cy="411491"/>
          </a:xfrm>
          <a:prstGeom prst="rect">
            <a:avLst/>
          </a:prstGeom>
        </p:spPr>
      </p:pic>
      <p:cxnSp>
        <p:nvCxnSpPr>
          <p:cNvPr id="696" name="Straight Connector 695">
            <a:extLst>
              <a:ext uri="{FF2B5EF4-FFF2-40B4-BE49-F238E27FC236}">
                <a16:creationId xmlns:a16="http://schemas.microsoft.com/office/drawing/2014/main" id="{F30459BB-85CF-4BA0-B40B-E9E1A90EF8EC}"/>
              </a:ext>
            </a:extLst>
          </p:cNvPr>
          <p:cNvCxnSpPr>
            <a:cxnSpLocks/>
            <a:stCxn id="82" idx="0"/>
          </p:cNvCxnSpPr>
          <p:nvPr/>
        </p:nvCxnSpPr>
        <p:spPr>
          <a:xfrm flipH="1" flipV="1">
            <a:off x="7962616" y="13729576"/>
            <a:ext cx="648328" cy="72641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8" name="Picture 697">
            <a:extLst>
              <a:ext uri="{FF2B5EF4-FFF2-40B4-BE49-F238E27FC236}">
                <a16:creationId xmlns:a16="http://schemas.microsoft.com/office/drawing/2014/main" id="{C177A366-8E0C-4E6F-93E9-DB865F08E73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1443532">
            <a:off x="8550711" y="13229796"/>
            <a:ext cx="640131" cy="225668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DE896691-54CA-4395-A219-0A5D4A882604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9069354" y="12222765"/>
            <a:ext cx="442509" cy="353513"/>
          </a:xfrm>
          <a:prstGeom prst="rect">
            <a:avLst/>
          </a:prstGeom>
        </p:spPr>
      </p:pic>
      <p:cxnSp>
        <p:nvCxnSpPr>
          <p:cNvPr id="699" name="Straight Connector 698">
            <a:extLst>
              <a:ext uri="{FF2B5EF4-FFF2-40B4-BE49-F238E27FC236}">
                <a16:creationId xmlns:a16="http://schemas.microsoft.com/office/drawing/2014/main" id="{B21671C4-EB4E-4555-86C5-FD39180D1CB1}"/>
              </a:ext>
            </a:extLst>
          </p:cNvPr>
          <p:cNvCxnSpPr>
            <a:cxnSpLocks/>
          </p:cNvCxnSpPr>
          <p:nvPr/>
        </p:nvCxnSpPr>
        <p:spPr>
          <a:xfrm flipH="1">
            <a:off x="8971455" y="12493777"/>
            <a:ext cx="81735" cy="2924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0" name="TextBox 699">
            <a:extLst>
              <a:ext uri="{FF2B5EF4-FFF2-40B4-BE49-F238E27FC236}">
                <a16:creationId xmlns:a16="http://schemas.microsoft.com/office/drawing/2014/main" id="{FE893879-93CC-4CD1-8360-1C076C3E3B98}"/>
              </a:ext>
            </a:extLst>
          </p:cNvPr>
          <p:cNvSpPr txBox="1"/>
          <p:nvPr/>
        </p:nvSpPr>
        <p:spPr>
          <a:xfrm>
            <a:off x="8860282" y="13061729"/>
            <a:ext cx="7646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Calculating with fractions</a:t>
            </a:r>
          </a:p>
        </p:txBody>
      </p:sp>
      <p:cxnSp>
        <p:nvCxnSpPr>
          <p:cNvPr id="701" name="Straight Connector 700">
            <a:extLst>
              <a:ext uri="{FF2B5EF4-FFF2-40B4-BE49-F238E27FC236}">
                <a16:creationId xmlns:a16="http://schemas.microsoft.com/office/drawing/2014/main" id="{D57C79A3-FCCC-4851-B39D-47A9AD9D58CC}"/>
              </a:ext>
            </a:extLst>
          </p:cNvPr>
          <p:cNvCxnSpPr>
            <a:cxnSpLocks/>
          </p:cNvCxnSpPr>
          <p:nvPr/>
        </p:nvCxnSpPr>
        <p:spPr>
          <a:xfrm flipH="1" flipV="1">
            <a:off x="8883767" y="12863382"/>
            <a:ext cx="171637" cy="21515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2" name="Straight Connector 701">
            <a:extLst>
              <a:ext uri="{FF2B5EF4-FFF2-40B4-BE49-F238E27FC236}">
                <a16:creationId xmlns:a16="http://schemas.microsoft.com/office/drawing/2014/main" id="{4329B649-F21A-4EAA-B42A-267878C5D2D2}"/>
              </a:ext>
            </a:extLst>
          </p:cNvPr>
          <p:cNvCxnSpPr>
            <a:cxnSpLocks/>
            <a:endCxn id="575" idx="0"/>
          </p:cNvCxnSpPr>
          <p:nvPr/>
        </p:nvCxnSpPr>
        <p:spPr>
          <a:xfrm flipH="1" flipV="1">
            <a:off x="8473932" y="12616284"/>
            <a:ext cx="610421" cy="12146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3" name="TextBox 702">
            <a:extLst>
              <a:ext uri="{FF2B5EF4-FFF2-40B4-BE49-F238E27FC236}">
                <a16:creationId xmlns:a16="http://schemas.microsoft.com/office/drawing/2014/main" id="{3CE8BB27-C063-4AED-9D2D-87D7CBB02419}"/>
              </a:ext>
            </a:extLst>
          </p:cNvPr>
          <p:cNvSpPr txBox="1"/>
          <p:nvPr/>
        </p:nvSpPr>
        <p:spPr>
          <a:xfrm>
            <a:off x="8919531" y="11387635"/>
            <a:ext cx="702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Problem solving with fractions &amp; percentages</a:t>
            </a:r>
          </a:p>
        </p:txBody>
      </p:sp>
      <p:cxnSp>
        <p:nvCxnSpPr>
          <p:cNvPr id="704" name="Straight Connector 703">
            <a:extLst>
              <a:ext uri="{FF2B5EF4-FFF2-40B4-BE49-F238E27FC236}">
                <a16:creationId xmlns:a16="http://schemas.microsoft.com/office/drawing/2014/main" id="{1EC569F1-CAAB-40AA-800F-1D3ECBBED78B}"/>
              </a:ext>
            </a:extLst>
          </p:cNvPr>
          <p:cNvCxnSpPr>
            <a:cxnSpLocks/>
            <a:stCxn id="591" idx="2"/>
          </p:cNvCxnSpPr>
          <p:nvPr/>
        </p:nvCxnSpPr>
        <p:spPr>
          <a:xfrm flipH="1">
            <a:off x="7467350" y="10699744"/>
            <a:ext cx="267732" cy="44934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5" name="Straight Connector 704">
            <a:extLst>
              <a:ext uri="{FF2B5EF4-FFF2-40B4-BE49-F238E27FC236}">
                <a16:creationId xmlns:a16="http://schemas.microsoft.com/office/drawing/2014/main" id="{C3CD970A-43EB-4DB3-854E-2D7EC6017CCC}"/>
              </a:ext>
            </a:extLst>
          </p:cNvPr>
          <p:cNvCxnSpPr>
            <a:cxnSpLocks/>
          </p:cNvCxnSpPr>
          <p:nvPr/>
        </p:nvCxnSpPr>
        <p:spPr>
          <a:xfrm flipH="1">
            <a:off x="7998425" y="10765782"/>
            <a:ext cx="276694" cy="47927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6" name="Straight Connector 705">
            <a:extLst>
              <a:ext uri="{FF2B5EF4-FFF2-40B4-BE49-F238E27FC236}">
                <a16:creationId xmlns:a16="http://schemas.microsoft.com/office/drawing/2014/main" id="{5FC1C664-9C20-499B-AFCA-D2EC50CE97AF}"/>
              </a:ext>
            </a:extLst>
          </p:cNvPr>
          <p:cNvCxnSpPr>
            <a:cxnSpLocks/>
          </p:cNvCxnSpPr>
          <p:nvPr/>
        </p:nvCxnSpPr>
        <p:spPr>
          <a:xfrm flipH="1">
            <a:off x="6663901" y="10798011"/>
            <a:ext cx="1450" cy="22401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7" name="TextBox 706">
            <a:extLst>
              <a:ext uri="{FF2B5EF4-FFF2-40B4-BE49-F238E27FC236}">
                <a16:creationId xmlns:a16="http://schemas.microsoft.com/office/drawing/2014/main" id="{9D118DA0-F177-4712-B24B-E5B872FFEBE4}"/>
              </a:ext>
            </a:extLst>
          </p:cNvPr>
          <p:cNvSpPr txBox="1"/>
          <p:nvPr/>
        </p:nvSpPr>
        <p:spPr>
          <a:xfrm>
            <a:off x="5899479" y="11772456"/>
            <a:ext cx="1107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Solving Quadratic equations</a:t>
            </a:r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23F55845-B1FD-40AD-A011-C6683642F5BF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6268566" y="12102403"/>
            <a:ext cx="1054604" cy="343893"/>
          </a:xfrm>
          <a:prstGeom prst="rect">
            <a:avLst/>
          </a:prstGeom>
        </p:spPr>
      </p:pic>
      <p:cxnSp>
        <p:nvCxnSpPr>
          <p:cNvPr id="708" name="Straight Connector 707">
            <a:extLst>
              <a:ext uri="{FF2B5EF4-FFF2-40B4-BE49-F238E27FC236}">
                <a16:creationId xmlns:a16="http://schemas.microsoft.com/office/drawing/2014/main" id="{4F570B62-3B60-4FB7-85D4-50354B88E80B}"/>
              </a:ext>
            </a:extLst>
          </p:cNvPr>
          <p:cNvCxnSpPr>
            <a:cxnSpLocks/>
          </p:cNvCxnSpPr>
          <p:nvPr/>
        </p:nvCxnSpPr>
        <p:spPr>
          <a:xfrm flipH="1" flipV="1">
            <a:off x="6866669" y="11519175"/>
            <a:ext cx="77509" cy="53218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9" name="TextBox 708">
            <a:extLst>
              <a:ext uri="{FF2B5EF4-FFF2-40B4-BE49-F238E27FC236}">
                <a16:creationId xmlns:a16="http://schemas.microsoft.com/office/drawing/2014/main" id="{2277655C-D276-4904-95A8-35992EBC7988}"/>
              </a:ext>
            </a:extLst>
          </p:cNvPr>
          <p:cNvSpPr txBox="1"/>
          <p:nvPr/>
        </p:nvSpPr>
        <p:spPr>
          <a:xfrm>
            <a:off x="5243704" y="11886910"/>
            <a:ext cx="802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Constructing bisectors</a:t>
            </a:r>
          </a:p>
        </p:txBody>
      </p:sp>
      <p:sp>
        <p:nvSpPr>
          <p:cNvPr id="710" name="TextBox 709">
            <a:extLst>
              <a:ext uri="{FF2B5EF4-FFF2-40B4-BE49-F238E27FC236}">
                <a16:creationId xmlns:a16="http://schemas.microsoft.com/office/drawing/2014/main" id="{A74ED565-0F61-4969-B801-61B8E42C13AF}"/>
              </a:ext>
            </a:extLst>
          </p:cNvPr>
          <p:cNvSpPr txBox="1"/>
          <p:nvPr/>
        </p:nvSpPr>
        <p:spPr>
          <a:xfrm>
            <a:off x="5916669" y="10265659"/>
            <a:ext cx="976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Length of arcs, volume of cylinders</a:t>
            </a:r>
          </a:p>
        </p:txBody>
      </p:sp>
      <p:cxnSp>
        <p:nvCxnSpPr>
          <p:cNvPr id="711" name="Straight Connector 710">
            <a:extLst>
              <a:ext uri="{FF2B5EF4-FFF2-40B4-BE49-F238E27FC236}">
                <a16:creationId xmlns:a16="http://schemas.microsoft.com/office/drawing/2014/main" id="{70A5C93B-936C-4FFB-9A55-3C80C728C662}"/>
              </a:ext>
            </a:extLst>
          </p:cNvPr>
          <p:cNvCxnSpPr>
            <a:cxnSpLocks/>
          </p:cNvCxnSpPr>
          <p:nvPr/>
        </p:nvCxnSpPr>
        <p:spPr>
          <a:xfrm>
            <a:off x="6016978" y="10701408"/>
            <a:ext cx="29073" cy="31063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" name="Picture 122">
            <a:extLst>
              <a:ext uri="{FF2B5EF4-FFF2-40B4-BE49-F238E27FC236}">
                <a16:creationId xmlns:a16="http://schemas.microsoft.com/office/drawing/2014/main" id="{84D54F0C-4CC3-4576-BE74-8ABE8D73253B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4594719" y="10404298"/>
            <a:ext cx="702542" cy="239691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B10BECD1-7801-4C3C-8D11-9CB6291AE6DD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4927396" y="11682338"/>
            <a:ext cx="584400" cy="276095"/>
          </a:xfrm>
          <a:prstGeom prst="rect">
            <a:avLst/>
          </a:prstGeom>
        </p:spPr>
      </p:pic>
      <p:cxnSp>
        <p:nvCxnSpPr>
          <p:cNvPr id="712" name="Straight Connector 711">
            <a:extLst>
              <a:ext uri="{FF2B5EF4-FFF2-40B4-BE49-F238E27FC236}">
                <a16:creationId xmlns:a16="http://schemas.microsoft.com/office/drawing/2014/main" id="{DDE8ABD2-3ED2-45C2-B433-649CE0A2F045}"/>
              </a:ext>
            </a:extLst>
          </p:cNvPr>
          <p:cNvCxnSpPr>
            <a:cxnSpLocks/>
          </p:cNvCxnSpPr>
          <p:nvPr/>
        </p:nvCxnSpPr>
        <p:spPr>
          <a:xfrm flipV="1">
            <a:off x="5231780" y="11423062"/>
            <a:ext cx="16752" cy="27960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3" name="TextBox 712">
            <a:extLst>
              <a:ext uri="{FF2B5EF4-FFF2-40B4-BE49-F238E27FC236}">
                <a16:creationId xmlns:a16="http://schemas.microsoft.com/office/drawing/2014/main" id="{FD76F756-EA96-4A8E-B23A-D9D2D17F19BF}"/>
              </a:ext>
            </a:extLst>
          </p:cNvPr>
          <p:cNvSpPr txBox="1"/>
          <p:nvPr/>
        </p:nvSpPr>
        <p:spPr>
          <a:xfrm>
            <a:off x="3904844" y="10491671"/>
            <a:ext cx="767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Proportion word problems</a:t>
            </a:r>
          </a:p>
        </p:txBody>
      </p:sp>
      <p:cxnSp>
        <p:nvCxnSpPr>
          <p:cNvPr id="714" name="Straight Connector 713">
            <a:extLst>
              <a:ext uri="{FF2B5EF4-FFF2-40B4-BE49-F238E27FC236}">
                <a16:creationId xmlns:a16="http://schemas.microsoft.com/office/drawing/2014/main" id="{30FAB946-E756-410A-8F65-CBA965450296}"/>
              </a:ext>
            </a:extLst>
          </p:cNvPr>
          <p:cNvCxnSpPr>
            <a:cxnSpLocks/>
          </p:cNvCxnSpPr>
          <p:nvPr/>
        </p:nvCxnSpPr>
        <p:spPr>
          <a:xfrm flipH="1">
            <a:off x="4179568" y="10915071"/>
            <a:ext cx="16252" cy="19974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5" name="TextBox 714">
            <a:extLst>
              <a:ext uri="{FF2B5EF4-FFF2-40B4-BE49-F238E27FC236}">
                <a16:creationId xmlns:a16="http://schemas.microsoft.com/office/drawing/2014/main" id="{EA6843FE-ABBD-4E89-B2BC-3D3CE46D9D74}"/>
              </a:ext>
            </a:extLst>
          </p:cNvPr>
          <p:cNvSpPr txBox="1"/>
          <p:nvPr/>
        </p:nvSpPr>
        <p:spPr>
          <a:xfrm>
            <a:off x="2955658" y="11770437"/>
            <a:ext cx="796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Speed, Distance, Time graphs</a:t>
            </a:r>
          </a:p>
        </p:txBody>
      </p:sp>
      <p:cxnSp>
        <p:nvCxnSpPr>
          <p:cNvPr id="716" name="Straight Connector 715">
            <a:extLst>
              <a:ext uri="{FF2B5EF4-FFF2-40B4-BE49-F238E27FC236}">
                <a16:creationId xmlns:a16="http://schemas.microsoft.com/office/drawing/2014/main" id="{3C4BA093-4FF1-409D-A2C9-BAD6C3E0AD30}"/>
              </a:ext>
            </a:extLst>
          </p:cNvPr>
          <p:cNvCxnSpPr>
            <a:cxnSpLocks/>
            <a:stCxn id="715" idx="0"/>
          </p:cNvCxnSpPr>
          <p:nvPr/>
        </p:nvCxnSpPr>
        <p:spPr>
          <a:xfrm flipV="1">
            <a:off x="3353880" y="11549591"/>
            <a:ext cx="38976" cy="22084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5" name="TextBox 504">
            <a:extLst>
              <a:ext uri="{FF2B5EF4-FFF2-40B4-BE49-F238E27FC236}">
                <a16:creationId xmlns:a16="http://schemas.microsoft.com/office/drawing/2014/main" id="{30BCD465-9554-487B-BA0C-87C0F6A58803}"/>
              </a:ext>
            </a:extLst>
          </p:cNvPr>
          <p:cNvSpPr txBox="1"/>
          <p:nvPr/>
        </p:nvSpPr>
        <p:spPr>
          <a:xfrm>
            <a:off x="8920836" y="6950658"/>
            <a:ext cx="904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Changing</a:t>
            </a:r>
          </a:p>
          <a:p>
            <a:r>
              <a:rPr lang="en-GB" sz="800" dirty="0"/>
              <a:t>ratios</a:t>
            </a:r>
          </a:p>
        </p:txBody>
      </p:sp>
      <p:cxnSp>
        <p:nvCxnSpPr>
          <p:cNvPr id="509" name="Straight Connector 508">
            <a:extLst>
              <a:ext uri="{FF2B5EF4-FFF2-40B4-BE49-F238E27FC236}">
                <a16:creationId xmlns:a16="http://schemas.microsoft.com/office/drawing/2014/main" id="{5BAB4853-58FC-42EA-965B-C2C1F365C79F}"/>
              </a:ext>
            </a:extLst>
          </p:cNvPr>
          <p:cNvCxnSpPr>
            <a:cxnSpLocks/>
          </p:cNvCxnSpPr>
          <p:nvPr/>
        </p:nvCxnSpPr>
        <p:spPr>
          <a:xfrm flipH="1">
            <a:off x="8802647" y="7218563"/>
            <a:ext cx="157091" cy="127071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" name="TextBox 531">
            <a:extLst>
              <a:ext uri="{FF2B5EF4-FFF2-40B4-BE49-F238E27FC236}">
                <a16:creationId xmlns:a16="http://schemas.microsoft.com/office/drawing/2014/main" id="{18B90686-4A96-4F26-9AD1-A9F96F24E52E}"/>
              </a:ext>
            </a:extLst>
          </p:cNvPr>
          <p:cNvSpPr txBox="1"/>
          <p:nvPr/>
        </p:nvSpPr>
        <p:spPr>
          <a:xfrm>
            <a:off x="8638792" y="6298999"/>
            <a:ext cx="9047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Velocity graphs</a:t>
            </a:r>
          </a:p>
        </p:txBody>
      </p:sp>
      <p:cxnSp>
        <p:nvCxnSpPr>
          <p:cNvPr id="534" name="Straight Connector 533">
            <a:extLst>
              <a:ext uri="{FF2B5EF4-FFF2-40B4-BE49-F238E27FC236}">
                <a16:creationId xmlns:a16="http://schemas.microsoft.com/office/drawing/2014/main" id="{C52036F9-30E6-4F0E-8AD5-B208BEC3871B}"/>
              </a:ext>
            </a:extLst>
          </p:cNvPr>
          <p:cNvCxnSpPr>
            <a:cxnSpLocks/>
          </p:cNvCxnSpPr>
          <p:nvPr/>
        </p:nvCxnSpPr>
        <p:spPr>
          <a:xfrm flipH="1">
            <a:off x="8426897" y="6561979"/>
            <a:ext cx="304786" cy="33111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9" name="TextBox 548">
            <a:extLst>
              <a:ext uri="{FF2B5EF4-FFF2-40B4-BE49-F238E27FC236}">
                <a16:creationId xmlns:a16="http://schemas.microsoft.com/office/drawing/2014/main" id="{720B9DF8-B820-4A80-A95A-1747E280619A}"/>
              </a:ext>
            </a:extLst>
          </p:cNvPr>
          <p:cNvSpPr txBox="1"/>
          <p:nvPr/>
        </p:nvSpPr>
        <p:spPr>
          <a:xfrm>
            <a:off x="8468462" y="5954331"/>
            <a:ext cx="9047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Cubic</a:t>
            </a:r>
          </a:p>
        </p:txBody>
      </p:sp>
      <p:sp>
        <p:nvSpPr>
          <p:cNvPr id="550" name="TextBox 549">
            <a:extLst>
              <a:ext uri="{FF2B5EF4-FFF2-40B4-BE49-F238E27FC236}">
                <a16:creationId xmlns:a16="http://schemas.microsoft.com/office/drawing/2014/main" id="{7919DC5C-C805-4A15-9FD6-809A47930A47}"/>
              </a:ext>
            </a:extLst>
          </p:cNvPr>
          <p:cNvSpPr txBox="1"/>
          <p:nvPr/>
        </p:nvSpPr>
        <p:spPr>
          <a:xfrm>
            <a:off x="8865656" y="6604345"/>
            <a:ext cx="9047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Reciprocal</a:t>
            </a:r>
          </a:p>
        </p:txBody>
      </p:sp>
      <p:cxnSp>
        <p:nvCxnSpPr>
          <p:cNvPr id="551" name="Straight Connector 550">
            <a:extLst>
              <a:ext uri="{FF2B5EF4-FFF2-40B4-BE49-F238E27FC236}">
                <a16:creationId xmlns:a16="http://schemas.microsoft.com/office/drawing/2014/main" id="{F5EB4F7A-EEBF-42DA-BA06-10771623AF40}"/>
              </a:ext>
            </a:extLst>
          </p:cNvPr>
          <p:cNvCxnSpPr>
            <a:cxnSpLocks/>
          </p:cNvCxnSpPr>
          <p:nvPr/>
        </p:nvCxnSpPr>
        <p:spPr>
          <a:xfrm flipH="1">
            <a:off x="8523885" y="6797024"/>
            <a:ext cx="396330" cy="16519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1" name="Straight Connector 560">
            <a:extLst>
              <a:ext uri="{FF2B5EF4-FFF2-40B4-BE49-F238E27FC236}">
                <a16:creationId xmlns:a16="http://schemas.microsoft.com/office/drawing/2014/main" id="{838190EF-88C4-4CE4-9940-D55773BC873E}"/>
              </a:ext>
            </a:extLst>
          </p:cNvPr>
          <p:cNvCxnSpPr>
            <a:cxnSpLocks/>
          </p:cNvCxnSpPr>
          <p:nvPr/>
        </p:nvCxnSpPr>
        <p:spPr>
          <a:xfrm flipH="1">
            <a:off x="8271847" y="6164326"/>
            <a:ext cx="339096" cy="73702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2" name="TextBox 581">
            <a:extLst>
              <a:ext uri="{FF2B5EF4-FFF2-40B4-BE49-F238E27FC236}">
                <a16:creationId xmlns:a16="http://schemas.microsoft.com/office/drawing/2014/main" id="{4CE4D11E-D02C-48BF-8F2C-9A040F4F1CE3}"/>
              </a:ext>
            </a:extLst>
          </p:cNvPr>
          <p:cNvSpPr txBox="1"/>
          <p:nvPr/>
        </p:nvSpPr>
        <p:spPr>
          <a:xfrm>
            <a:off x="6866669" y="6316062"/>
            <a:ext cx="5806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Bias</a:t>
            </a:r>
          </a:p>
        </p:txBody>
      </p:sp>
      <p:cxnSp>
        <p:nvCxnSpPr>
          <p:cNvPr id="584" name="Straight Connector 583">
            <a:extLst>
              <a:ext uri="{FF2B5EF4-FFF2-40B4-BE49-F238E27FC236}">
                <a16:creationId xmlns:a16="http://schemas.microsoft.com/office/drawing/2014/main" id="{3C8FB245-C963-4280-889E-8D4408E43EBA}"/>
              </a:ext>
            </a:extLst>
          </p:cNvPr>
          <p:cNvCxnSpPr>
            <a:cxnSpLocks/>
          </p:cNvCxnSpPr>
          <p:nvPr/>
        </p:nvCxnSpPr>
        <p:spPr>
          <a:xfrm>
            <a:off x="7046525" y="6491738"/>
            <a:ext cx="12534" cy="26450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7" name="TextBox 586">
            <a:extLst>
              <a:ext uri="{FF2B5EF4-FFF2-40B4-BE49-F238E27FC236}">
                <a16:creationId xmlns:a16="http://schemas.microsoft.com/office/drawing/2014/main" id="{56A997C0-0607-4307-B33B-645EE5D5022D}"/>
              </a:ext>
            </a:extLst>
          </p:cNvPr>
          <p:cNvSpPr txBox="1"/>
          <p:nvPr/>
        </p:nvSpPr>
        <p:spPr>
          <a:xfrm>
            <a:off x="3036125" y="6386531"/>
            <a:ext cx="9686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Negative indices</a:t>
            </a:r>
          </a:p>
        </p:txBody>
      </p:sp>
      <p:cxnSp>
        <p:nvCxnSpPr>
          <p:cNvPr id="596" name="Straight Connector 595">
            <a:extLst>
              <a:ext uri="{FF2B5EF4-FFF2-40B4-BE49-F238E27FC236}">
                <a16:creationId xmlns:a16="http://schemas.microsoft.com/office/drawing/2014/main" id="{61E834D5-85F0-483E-856C-284B489D1537}"/>
              </a:ext>
            </a:extLst>
          </p:cNvPr>
          <p:cNvCxnSpPr>
            <a:cxnSpLocks/>
          </p:cNvCxnSpPr>
          <p:nvPr/>
        </p:nvCxnSpPr>
        <p:spPr>
          <a:xfrm>
            <a:off x="3390339" y="6586673"/>
            <a:ext cx="100148" cy="17115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9" name="TextBox 608">
            <a:extLst>
              <a:ext uri="{FF2B5EF4-FFF2-40B4-BE49-F238E27FC236}">
                <a16:creationId xmlns:a16="http://schemas.microsoft.com/office/drawing/2014/main" id="{2074F319-2A9B-424F-AEDB-108E0BCFF4BB}"/>
              </a:ext>
            </a:extLst>
          </p:cNvPr>
          <p:cNvSpPr txBox="1"/>
          <p:nvPr/>
        </p:nvSpPr>
        <p:spPr>
          <a:xfrm>
            <a:off x="1922370" y="6120490"/>
            <a:ext cx="707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Averages from a table</a:t>
            </a:r>
          </a:p>
        </p:txBody>
      </p:sp>
      <p:cxnSp>
        <p:nvCxnSpPr>
          <p:cNvPr id="678" name="Straight Connector 677">
            <a:extLst>
              <a:ext uri="{FF2B5EF4-FFF2-40B4-BE49-F238E27FC236}">
                <a16:creationId xmlns:a16="http://schemas.microsoft.com/office/drawing/2014/main" id="{403D8B35-8DD9-498F-9376-A73029B5D948}"/>
              </a:ext>
            </a:extLst>
          </p:cNvPr>
          <p:cNvCxnSpPr>
            <a:cxnSpLocks/>
          </p:cNvCxnSpPr>
          <p:nvPr/>
        </p:nvCxnSpPr>
        <p:spPr>
          <a:xfrm>
            <a:off x="2328824" y="6435228"/>
            <a:ext cx="194807" cy="47644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1" name="TextBox 690">
            <a:extLst>
              <a:ext uri="{FF2B5EF4-FFF2-40B4-BE49-F238E27FC236}">
                <a16:creationId xmlns:a16="http://schemas.microsoft.com/office/drawing/2014/main" id="{8B666217-172E-41A1-895A-93D621168DAE}"/>
              </a:ext>
            </a:extLst>
          </p:cNvPr>
          <p:cNvSpPr txBox="1"/>
          <p:nvPr/>
        </p:nvSpPr>
        <p:spPr>
          <a:xfrm>
            <a:off x="2097370" y="7430470"/>
            <a:ext cx="993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Frequency polygons</a:t>
            </a:r>
          </a:p>
        </p:txBody>
      </p:sp>
      <p:cxnSp>
        <p:nvCxnSpPr>
          <p:cNvPr id="692" name="Straight Connector 691">
            <a:extLst>
              <a:ext uri="{FF2B5EF4-FFF2-40B4-BE49-F238E27FC236}">
                <a16:creationId xmlns:a16="http://schemas.microsoft.com/office/drawing/2014/main" id="{0DAD2E48-FA6E-4EEB-B363-E11EA839FC1A}"/>
              </a:ext>
            </a:extLst>
          </p:cNvPr>
          <p:cNvCxnSpPr>
            <a:cxnSpLocks/>
          </p:cNvCxnSpPr>
          <p:nvPr/>
        </p:nvCxnSpPr>
        <p:spPr>
          <a:xfrm flipV="1">
            <a:off x="2355680" y="7299955"/>
            <a:ext cx="0" cy="191471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73">
            <a:extLst>
              <a:ext uri="{FF2B5EF4-FFF2-40B4-BE49-F238E27FC236}">
                <a16:creationId xmlns:a16="http://schemas.microsoft.com/office/drawing/2014/main" id="{0F5E429A-FD7E-4A81-97FC-44BA70F0A6C0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7720264" y="5416335"/>
            <a:ext cx="801804" cy="614466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BFE86FDA-B041-47B7-92C3-5A26E5CD34CE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4578220" y="7812716"/>
            <a:ext cx="1141405" cy="581155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78574AA2-646E-4A60-A656-97F2E2664DDC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5854570" y="2785422"/>
            <a:ext cx="776599" cy="733235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26379CE6-5728-48EE-80CC-FA9102992F30}"/>
              </a:ext>
            </a:extLst>
          </p:cNvPr>
          <p:cNvSpPr/>
          <p:nvPr/>
        </p:nvSpPr>
        <p:spPr>
          <a:xfrm>
            <a:off x="2032318" y="1555750"/>
            <a:ext cx="6024562" cy="630238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3B6D7AD9-F0A2-4BBE-8C25-2D98C94A4F8E}"/>
              </a:ext>
            </a:extLst>
          </p:cNvPr>
          <p:cNvSpPr/>
          <p:nvPr/>
        </p:nvSpPr>
        <p:spPr>
          <a:xfrm rot="16200000">
            <a:off x="1200467" y="1447801"/>
            <a:ext cx="936625" cy="736600"/>
          </a:xfrm>
          <a:prstGeom prst="triangle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467" name="Triangle 45">
            <a:extLst>
              <a:ext uri="{FF2B5EF4-FFF2-40B4-BE49-F238E27FC236}">
                <a16:creationId xmlns:a16="http://schemas.microsoft.com/office/drawing/2014/main" id="{F4A73D32-DE41-4EEA-A1A3-B2E032C1B28C}"/>
              </a:ext>
            </a:extLst>
          </p:cNvPr>
          <p:cNvSpPr/>
          <p:nvPr/>
        </p:nvSpPr>
        <p:spPr>
          <a:xfrm rot="5400000">
            <a:off x="7945914" y="1547019"/>
            <a:ext cx="938212" cy="736600"/>
          </a:xfrm>
          <a:prstGeom prst="triangle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3510" name="TextBox 2">
            <a:extLst>
              <a:ext uri="{FF2B5EF4-FFF2-40B4-BE49-F238E27FC236}">
                <a16:creationId xmlns:a16="http://schemas.microsoft.com/office/drawing/2014/main" id="{5B94C839-07EF-4AF1-8C6C-3DBD4E9DA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7008" y="1508302"/>
            <a:ext cx="5223045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altLang="en-US" dirty="0">
                <a:solidFill>
                  <a:schemeClr val="bg1"/>
                </a:solidFill>
              </a:rPr>
              <a:t>Working Mathematically</a:t>
            </a:r>
          </a:p>
          <a:p>
            <a:pPr algn="ctr"/>
            <a:r>
              <a:rPr lang="en-GB" altLang="en-US" sz="1000" i="1" dirty="0">
                <a:solidFill>
                  <a:schemeClr val="bg1"/>
                </a:solidFill>
              </a:rPr>
              <a:t>Develop fluency  -  Reason Mathematically  -  Solve problems </a:t>
            </a:r>
          </a:p>
        </p:txBody>
      </p:sp>
      <p:sp>
        <p:nvSpPr>
          <p:cNvPr id="3511" name="TextBox 4">
            <a:extLst>
              <a:ext uri="{FF2B5EF4-FFF2-40B4-BE49-F238E27FC236}">
                <a16:creationId xmlns:a16="http://schemas.microsoft.com/office/drawing/2014/main" id="{604D3903-48DD-4247-B700-AD070D825425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1402645" y="1797648"/>
            <a:ext cx="998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1600" dirty="0">
                <a:solidFill>
                  <a:schemeClr val="bg1"/>
                </a:solidFill>
              </a:rPr>
              <a:t>Year</a:t>
            </a:r>
            <a:r>
              <a:rPr lang="en-GB" altLang="en-US" sz="1800" dirty="0">
                <a:solidFill>
                  <a:schemeClr val="bg1"/>
                </a:solidFill>
              </a:rPr>
              <a:t> 7</a:t>
            </a:r>
          </a:p>
        </p:txBody>
      </p:sp>
      <p:sp>
        <p:nvSpPr>
          <p:cNvPr id="3512" name="TextBox 439">
            <a:extLst>
              <a:ext uri="{FF2B5EF4-FFF2-40B4-BE49-F238E27FC236}">
                <a16:creationId xmlns:a16="http://schemas.microsoft.com/office/drawing/2014/main" id="{2CA6D444-7F83-401D-96C7-897FDE15E66A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672022" y="1842753"/>
            <a:ext cx="9985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1600" dirty="0">
                <a:solidFill>
                  <a:schemeClr val="bg1"/>
                </a:solidFill>
              </a:rPr>
              <a:t>Year 11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956EA550-52CB-4953-BC04-974D4295B264}"/>
              </a:ext>
            </a:extLst>
          </p:cNvPr>
          <p:cNvSpPr/>
          <p:nvPr/>
        </p:nvSpPr>
        <p:spPr>
          <a:xfrm>
            <a:off x="3067447" y="4434530"/>
            <a:ext cx="4271992" cy="642937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8696E43A-9852-4970-BE6D-E59B0A0273D9}"/>
              </a:ext>
            </a:extLst>
          </p:cNvPr>
          <p:cNvSpPr/>
          <p:nvPr/>
        </p:nvSpPr>
        <p:spPr>
          <a:xfrm rot="16200000">
            <a:off x="639797" y="4755925"/>
            <a:ext cx="2911911" cy="2271713"/>
          </a:xfrm>
          <a:prstGeom prst="blockArc">
            <a:avLst>
              <a:gd name="adj1" fmla="val 10800000"/>
              <a:gd name="adj2" fmla="val 33187"/>
              <a:gd name="adj3" fmla="val 28680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altLang="en-US" sz="24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    </a:t>
            </a:r>
          </a:p>
        </p:txBody>
      </p:sp>
      <p:sp>
        <p:nvSpPr>
          <p:cNvPr id="3445" name="TextBox 52">
            <a:extLst>
              <a:ext uri="{FF2B5EF4-FFF2-40B4-BE49-F238E27FC236}">
                <a16:creationId xmlns:a16="http://schemas.microsoft.com/office/drawing/2014/main" id="{57940434-A4C1-4C29-B095-F15841719C2E}"/>
              </a:ext>
            </a:extLst>
          </p:cNvPr>
          <p:cNvSpPr txBox="1">
            <a:spLocks noChangeArrowheads="1"/>
          </p:cNvSpPr>
          <p:nvPr/>
        </p:nvSpPr>
        <p:spPr bwMode="auto">
          <a:xfrm rot="14767240">
            <a:off x="391200" y="6268057"/>
            <a:ext cx="2001837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9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 2D &amp; 3D </a:t>
            </a:r>
          </a:p>
          <a:p>
            <a:pPr algn="ctr" eaLnBrk="1" hangingPunct="1"/>
            <a:r>
              <a:rPr lang="en-US" altLang="en-US" sz="9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REPRESENTATIONS</a:t>
            </a:r>
          </a:p>
        </p:txBody>
      </p:sp>
      <p:sp>
        <p:nvSpPr>
          <p:cNvPr id="497" name="TextBox 52">
            <a:extLst>
              <a:ext uri="{FF2B5EF4-FFF2-40B4-BE49-F238E27FC236}">
                <a16:creationId xmlns:a16="http://schemas.microsoft.com/office/drawing/2014/main" id="{3193E991-FE9C-45DC-B422-0AF242D46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7371" y="4647154"/>
            <a:ext cx="2586303" cy="2308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9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SEQUENCES, GRAPHS, FUNCTIONS &amp; GRAPHS</a:t>
            </a:r>
          </a:p>
        </p:txBody>
      </p:sp>
      <p:sp>
        <p:nvSpPr>
          <p:cNvPr id="518" name="TextBox 52">
            <a:extLst>
              <a:ext uri="{FF2B5EF4-FFF2-40B4-BE49-F238E27FC236}">
                <a16:creationId xmlns:a16="http://schemas.microsoft.com/office/drawing/2014/main" id="{17ABDEFD-DEF0-4670-8411-1AE9E6C57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2193" y="4663987"/>
            <a:ext cx="656580" cy="2308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9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VECTORS</a:t>
            </a:r>
          </a:p>
        </p:txBody>
      </p:sp>
      <p:sp>
        <p:nvSpPr>
          <p:cNvPr id="462" name="TextBox 52">
            <a:extLst>
              <a:ext uri="{FF2B5EF4-FFF2-40B4-BE49-F238E27FC236}">
                <a16:creationId xmlns:a16="http://schemas.microsoft.com/office/drawing/2014/main" id="{1578AB18-7066-4B65-9E82-F2412A34E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2109" y="4571524"/>
            <a:ext cx="929165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9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TRANSFORMATIONS &amp; SIMILAR FIGURES</a:t>
            </a:r>
          </a:p>
        </p:txBody>
      </p:sp>
      <p:sp>
        <p:nvSpPr>
          <p:cNvPr id="527" name="Rectangle 140">
            <a:extLst>
              <a:ext uri="{FF2B5EF4-FFF2-40B4-BE49-F238E27FC236}">
                <a16:creationId xmlns:a16="http://schemas.microsoft.com/office/drawing/2014/main" id="{BED1C885-1A55-4D40-982C-DC8296AFA705}"/>
              </a:ext>
            </a:extLst>
          </p:cNvPr>
          <p:cNvSpPr/>
          <p:nvPr/>
        </p:nvSpPr>
        <p:spPr>
          <a:xfrm>
            <a:off x="2147221" y="4443372"/>
            <a:ext cx="874983" cy="642312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altLang="en-US" sz="900" b="1" dirty="0">
              <a:solidFill>
                <a:schemeClr val="bg1"/>
              </a:solidFill>
              <a:latin typeface="Gill Sans MT Condensed" panose="020B0506020104020203" pitchFamily="34" charset="0"/>
            </a:endParaRPr>
          </a:p>
          <a:p>
            <a:pPr algn="ctr" eaLnBrk="1" hangingPunct="1"/>
            <a:r>
              <a:rPr lang="en-US" altLang="en-US" sz="9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PROBAILITY</a:t>
            </a:r>
          </a:p>
          <a:p>
            <a:pPr algn="ctr" eaLnBrk="1" hangingPunct="1"/>
            <a:endParaRPr lang="en-US" altLang="en-US" sz="900" b="1" dirty="0">
              <a:solidFill>
                <a:schemeClr val="bg1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BC0CCD-0379-40CC-8978-9900DF5B45EA}"/>
              </a:ext>
            </a:extLst>
          </p:cNvPr>
          <p:cNvSpPr txBox="1"/>
          <p:nvPr/>
        </p:nvSpPr>
        <p:spPr>
          <a:xfrm rot="18355778">
            <a:off x="686381" y="4994933"/>
            <a:ext cx="1676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9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GEOMETRIC REVIEW</a:t>
            </a:r>
          </a:p>
          <a:p>
            <a:pPr algn="ctr"/>
            <a:endParaRPr lang="en-GB" sz="900" dirty="0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102ABAFB-F313-4F21-B70B-FA9E8F770A67}"/>
              </a:ext>
            </a:extLst>
          </p:cNvPr>
          <p:cNvSpPr/>
          <p:nvPr/>
        </p:nvSpPr>
        <p:spPr>
          <a:xfrm>
            <a:off x="969375" y="6911674"/>
            <a:ext cx="1091355" cy="1103733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BFA5F061-28F1-468D-9787-8AB0C053ED65}"/>
              </a:ext>
            </a:extLst>
          </p:cNvPr>
          <p:cNvSpPr/>
          <p:nvPr/>
        </p:nvSpPr>
        <p:spPr>
          <a:xfrm>
            <a:off x="1067318" y="6996439"/>
            <a:ext cx="909637" cy="920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3100" name="TextBox 60">
            <a:extLst>
              <a:ext uri="{FF2B5EF4-FFF2-40B4-BE49-F238E27FC236}">
                <a16:creationId xmlns:a16="http://schemas.microsoft.com/office/drawing/2014/main" id="{0B30E5E4-A3AF-41AE-9B36-1125596DD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672" y="7038754"/>
            <a:ext cx="841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/>
              <a:t>YEAR</a:t>
            </a:r>
          </a:p>
        </p:txBody>
      </p:sp>
      <p:sp>
        <p:nvSpPr>
          <p:cNvPr id="3101" name="TextBox 61">
            <a:extLst>
              <a:ext uri="{FF2B5EF4-FFF2-40B4-BE49-F238E27FC236}">
                <a16:creationId xmlns:a16="http://schemas.microsoft.com/office/drawing/2014/main" id="{DAB121F7-819E-4F48-A192-0CAA5CFEC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3728" y="7107225"/>
            <a:ext cx="841375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/>
              <a:t>11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7144DE1F-C739-4F26-ABB5-4997AB193598}"/>
              </a:ext>
            </a:extLst>
          </p:cNvPr>
          <p:cNvSpPr/>
          <p:nvPr/>
        </p:nvSpPr>
        <p:spPr>
          <a:xfrm>
            <a:off x="2200343" y="6684610"/>
            <a:ext cx="4619949" cy="650875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altLang="en-US" sz="12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       </a:t>
            </a:r>
          </a:p>
        </p:txBody>
      </p:sp>
      <p:sp>
        <p:nvSpPr>
          <p:cNvPr id="3429" name="TextBox 52">
            <a:extLst>
              <a:ext uri="{FF2B5EF4-FFF2-40B4-BE49-F238E27FC236}">
                <a16:creationId xmlns:a16="http://schemas.microsoft.com/office/drawing/2014/main" id="{1D3F095B-D561-4F00-87B3-FDC903DE32CD}"/>
              </a:ext>
            </a:extLst>
          </p:cNvPr>
          <p:cNvSpPr txBox="1">
            <a:spLocks noChangeArrowheads="1"/>
          </p:cNvSpPr>
          <p:nvPr/>
        </p:nvSpPr>
        <p:spPr bwMode="auto">
          <a:xfrm rot="63316">
            <a:off x="3381359" y="6912922"/>
            <a:ext cx="53109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9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INDICES</a:t>
            </a:r>
          </a:p>
        </p:txBody>
      </p:sp>
      <p:sp>
        <p:nvSpPr>
          <p:cNvPr id="495" name="Rectangle 494">
            <a:extLst>
              <a:ext uri="{FF2B5EF4-FFF2-40B4-BE49-F238E27FC236}">
                <a16:creationId xmlns:a16="http://schemas.microsoft.com/office/drawing/2014/main" id="{112335CE-5E17-446A-BC55-33ABC426E6DF}"/>
              </a:ext>
            </a:extLst>
          </p:cNvPr>
          <p:cNvSpPr/>
          <p:nvPr/>
        </p:nvSpPr>
        <p:spPr>
          <a:xfrm>
            <a:off x="6609775" y="6671028"/>
            <a:ext cx="45719" cy="7652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112335CE-5E17-446A-BC55-33ABC426E6DF}"/>
              </a:ext>
            </a:extLst>
          </p:cNvPr>
          <p:cNvSpPr/>
          <p:nvPr/>
        </p:nvSpPr>
        <p:spPr>
          <a:xfrm>
            <a:off x="4860575" y="6644719"/>
            <a:ext cx="63096" cy="769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81" name="Rectangle 580">
            <a:extLst>
              <a:ext uri="{FF2B5EF4-FFF2-40B4-BE49-F238E27FC236}">
                <a16:creationId xmlns:a16="http://schemas.microsoft.com/office/drawing/2014/main" id="{112335CE-5E17-446A-BC55-33ABC426E6DF}"/>
              </a:ext>
            </a:extLst>
          </p:cNvPr>
          <p:cNvSpPr/>
          <p:nvPr/>
        </p:nvSpPr>
        <p:spPr>
          <a:xfrm flipH="1">
            <a:off x="3869764" y="6670077"/>
            <a:ext cx="45719" cy="657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7C02129-8E44-4B0F-9766-4606C50BE48B}"/>
              </a:ext>
            </a:extLst>
          </p:cNvPr>
          <p:cNvSpPr/>
          <p:nvPr/>
        </p:nvSpPr>
        <p:spPr>
          <a:xfrm>
            <a:off x="3804997" y="6865637"/>
            <a:ext cx="11223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9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ERROR INTERVALS</a:t>
            </a:r>
          </a:p>
        </p:txBody>
      </p:sp>
      <p:sp>
        <p:nvSpPr>
          <p:cNvPr id="628" name="Rectangle 627">
            <a:extLst>
              <a:ext uri="{FF2B5EF4-FFF2-40B4-BE49-F238E27FC236}">
                <a16:creationId xmlns:a16="http://schemas.microsoft.com/office/drawing/2014/main" id="{9B2099FE-E566-4293-B059-E8992E4F9E48}"/>
              </a:ext>
            </a:extLst>
          </p:cNvPr>
          <p:cNvSpPr/>
          <p:nvPr/>
        </p:nvSpPr>
        <p:spPr>
          <a:xfrm>
            <a:off x="4846362" y="6867459"/>
            <a:ext cx="111047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9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TRANSFORMATIONS</a:t>
            </a:r>
          </a:p>
        </p:txBody>
      </p:sp>
      <p:sp>
        <p:nvSpPr>
          <p:cNvPr id="642" name="Rectangle 641">
            <a:extLst>
              <a:ext uri="{FF2B5EF4-FFF2-40B4-BE49-F238E27FC236}">
                <a16:creationId xmlns:a16="http://schemas.microsoft.com/office/drawing/2014/main" id="{84CB3054-460A-4623-8F77-DF2930C8476D}"/>
              </a:ext>
            </a:extLst>
          </p:cNvPr>
          <p:cNvSpPr/>
          <p:nvPr/>
        </p:nvSpPr>
        <p:spPr>
          <a:xfrm>
            <a:off x="3367576" y="6704316"/>
            <a:ext cx="45719" cy="657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43" name="TextBox 52">
            <a:extLst>
              <a:ext uri="{FF2B5EF4-FFF2-40B4-BE49-F238E27FC236}">
                <a16:creationId xmlns:a16="http://schemas.microsoft.com/office/drawing/2014/main" id="{6B4DDF81-8FFB-49D1-9445-2750483F1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4653" y="6901903"/>
            <a:ext cx="67935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9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BRACKETS</a:t>
            </a:r>
          </a:p>
        </p:txBody>
      </p:sp>
      <p:sp>
        <p:nvSpPr>
          <p:cNvPr id="537" name="Rectangle 536">
            <a:extLst>
              <a:ext uri="{FF2B5EF4-FFF2-40B4-BE49-F238E27FC236}">
                <a16:creationId xmlns:a16="http://schemas.microsoft.com/office/drawing/2014/main" id="{855F7469-7DEE-4E0E-BBD2-8B6B03252CA2}"/>
              </a:ext>
            </a:extLst>
          </p:cNvPr>
          <p:cNvSpPr/>
          <p:nvPr/>
        </p:nvSpPr>
        <p:spPr>
          <a:xfrm>
            <a:off x="7270190" y="6608806"/>
            <a:ext cx="45719" cy="7652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85" name="Rectangle 584">
            <a:extLst>
              <a:ext uri="{FF2B5EF4-FFF2-40B4-BE49-F238E27FC236}">
                <a16:creationId xmlns:a16="http://schemas.microsoft.com/office/drawing/2014/main" id="{F46F951E-BC80-409F-BB3F-3C98B85852E3}"/>
              </a:ext>
            </a:extLst>
          </p:cNvPr>
          <p:cNvSpPr/>
          <p:nvPr/>
        </p:nvSpPr>
        <p:spPr>
          <a:xfrm>
            <a:off x="5970090" y="6880906"/>
            <a:ext cx="61106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9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PROPORTION</a:t>
            </a:r>
          </a:p>
        </p:txBody>
      </p:sp>
      <p:sp>
        <p:nvSpPr>
          <p:cNvPr id="586" name="Rectangle 585">
            <a:extLst>
              <a:ext uri="{FF2B5EF4-FFF2-40B4-BE49-F238E27FC236}">
                <a16:creationId xmlns:a16="http://schemas.microsoft.com/office/drawing/2014/main" id="{C5E90981-F7C2-42A2-983F-2062E4D424F3}"/>
              </a:ext>
            </a:extLst>
          </p:cNvPr>
          <p:cNvSpPr/>
          <p:nvPr/>
        </p:nvSpPr>
        <p:spPr>
          <a:xfrm flipH="1">
            <a:off x="5899686" y="6669875"/>
            <a:ext cx="72826" cy="7591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97" name="Rectangle 596">
            <a:extLst>
              <a:ext uri="{FF2B5EF4-FFF2-40B4-BE49-F238E27FC236}">
                <a16:creationId xmlns:a16="http://schemas.microsoft.com/office/drawing/2014/main" id="{6C35E8B9-A8D1-4C65-BC70-9DF3C516A85D}"/>
              </a:ext>
            </a:extLst>
          </p:cNvPr>
          <p:cNvSpPr/>
          <p:nvPr/>
        </p:nvSpPr>
        <p:spPr>
          <a:xfrm>
            <a:off x="2932217" y="6672248"/>
            <a:ext cx="45719" cy="657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98" name="Rectangle 597">
            <a:extLst>
              <a:ext uri="{FF2B5EF4-FFF2-40B4-BE49-F238E27FC236}">
                <a16:creationId xmlns:a16="http://schemas.microsoft.com/office/drawing/2014/main" id="{4753376A-A0D0-4E57-AE78-DCC066D7E0F2}"/>
              </a:ext>
            </a:extLst>
          </p:cNvPr>
          <p:cNvSpPr/>
          <p:nvPr/>
        </p:nvSpPr>
        <p:spPr>
          <a:xfrm>
            <a:off x="2100351" y="6723481"/>
            <a:ext cx="90251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9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HANDLING DATA &amp; STATISTICAL DIAGRAMS</a:t>
            </a:r>
          </a:p>
        </p:txBody>
      </p:sp>
      <p:sp>
        <p:nvSpPr>
          <p:cNvPr id="559" name="Rectangle 558">
            <a:extLst>
              <a:ext uri="{FF2B5EF4-FFF2-40B4-BE49-F238E27FC236}">
                <a16:creationId xmlns:a16="http://schemas.microsoft.com/office/drawing/2014/main" id="{FB74BB65-926B-47A6-9AC2-39BE7C25C931}"/>
              </a:ext>
            </a:extLst>
          </p:cNvPr>
          <p:cNvSpPr/>
          <p:nvPr/>
        </p:nvSpPr>
        <p:spPr>
          <a:xfrm>
            <a:off x="5635372" y="4331905"/>
            <a:ext cx="45719" cy="7652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66" name="Rectangle 565">
            <a:extLst>
              <a:ext uri="{FF2B5EF4-FFF2-40B4-BE49-F238E27FC236}">
                <a16:creationId xmlns:a16="http://schemas.microsoft.com/office/drawing/2014/main" id="{FB93E59D-C888-4A1D-8BF2-55ACC329853C}"/>
              </a:ext>
            </a:extLst>
          </p:cNvPr>
          <p:cNvSpPr/>
          <p:nvPr/>
        </p:nvSpPr>
        <p:spPr>
          <a:xfrm>
            <a:off x="6617913" y="4400952"/>
            <a:ext cx="45719" cy="7652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FFDF22AA-2D71-4E9A-A29A-1141B00CFEE6}"/>
              </a:ext>
            </a:extLst>
          </p:cNvPr>
          <p:cNvSpPr/>
          <p:nvPr/>
        </p:nvSpPr>
        <p:spPr>
          <a:xfrm>
            <a:off x="7181226" y="4159316"/>
            <a:ext cx="1214437" cy="1252538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D4BC5340-351F-40A9-8B86-1BDC15FBA4AA}"/>
              </a:ext>
            </a:extLst>
          </p:cNvPr>
          <p:cNvSpPr/>
          <p:nvPr/>
        </p:nvSpPr>
        <p:spPr>
          <a:xfrm>
            <a:off x="7301876" y="4268854"/>
            <a:ext cx="968375" cy="1028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3102" name="TextBox 62">
            <a:extLst>
              <a:ext uri="{FF2B5EF4-FFF2-40B4-BE49-F238E27FC236}">
                <a16:creationId xmlns:a16="http://schemas.microsoft.com/office/drawing/2014/main" id="{DFC477A1-BFCD-457E-BDC3-87E4EEFD9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0451" y="4459354"/>
            <a:ext cx="939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/>
              <a:t>Exam &amp; Post – 16</a:t>
            </a:r>
          </a:p>
          <a:p>
            <a:pPr algn="ctr" eaLnBrk="1" hangingPunct="1"/>
            <a:r>
              <a:rPr lang="en-US" altLang="en-US" sz="1200" b="1" dirty="0"/>
              <a:t>Destination</a:t>
            </a: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71EE2FF0-20C7-4CB5-976E-F8235E06F7C5}"/>
              </a:ext>
            </a:extLst>
          </p:cNvPr>
          <p:cNvSpPr/>
          <p:nvPr/>
        </p:nvSpPr>
        <p:spPr>
          <a:xfrm rot="5400000" flipH="1">
            <a:off x="6529554" y="6968227"/>
            <a:ext cx="2839703" cy="2287588"/>
          </a:xfrm>
          <a:prstGeom prst="blockArc">
            <a:avLst>
              <a:gd name="adj1" fmla="val 10800000"/>
              <a:gd name="adj2" fmla="val 19732"/>
              <a:gd name="adj3" fmla="val 27738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altLang="en-US" sz="2400" b="1" dirty="0">
              <a:solidFill>
                <a:schemeClr val="bg1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492" name="Rectangle 491">
            <a:extLst>
              <a:ext uri="{FF2B5EF4-FFF2-40B4-BE49-F238E27FC236}">
                <a16:creationId xmlns:a16="http://schemas.microsoft.com/office/drawing/2014/main" id="{112335CE-5E17-446A-BC55-33ABC426E6DF}"/>
              </a:ext>
            </a:extLst>
          </p:cNvPr>
          <p:cNvSpPr/>
          <p:nvPr/>
        </p:nvSpPr>
        <p:spPr>
          <a:xfrm rot="19040686">
            <a:off x="8611886" y="8511319"/>
            <a:ext cx="53439" cy="1006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94" name="Rectangle 493">
            <a:extLst>
              <a:ext uri="{FF2B5EF4-FFF2-40B4-BE49-F238E27FC236}">
                <a16:creationId xmlns:a16="http://schemas.microsoft.com/office/drawing/2014/main" id="{112335CE-5E17-446A-BC55-33ABC426E6DF}"/>
              </a:ext>
            </a:extLst>
          </p:cNvPr>
          <p:cNvSpPr/>
          <p:nvPr/>
        </p:nvSpPr>
        <p:spPr>
          <a:xfrm rot="6229636" flipH="1">
            <a:off x="8842473" y="7795146"/>
            <a:ext cx="61845" cy="9973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30" name="Rectangle 140">
            <a:extLst>
              <a:ext uri="{FF2B5EF4-FFF2-40B4-BE49-F238E27FC236}">
                <a16:creationId xmlns:a16="http://schemas.microsoft.com/office/drawing/2014/main" id="{ED77B09B-3612-421A-88F7-06829F523C14}"/>
              </a:ext>
            </a:extLst>
          </p:cNvPr>
          <p:cNvSpPr/>
          <p:nvPr/>
        </p:nvSpPr>
        <p:spPr>
          <a:xfrm>
            <a:off x="6797856" y="6683824"/>
            <a:ext cx="1113800" cy="650809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altLang="en-US" sz="1400" b="1" dirty="0">
              <a:solidFill>
                <a:schemeClr val="bg1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E604FB9-04F0-4179-82BD-79F584CF31AD}"/>
              </a:ext>
            </a:extLst>
          </p:cNvPr>
          <p:cNvSpPr/>
          <p:nvPr/>
        </p:nvSpPr>
        <p:spPr>
          <a:xfrm rot="17586724">
            <a:off x="8297495" y="8357553"/>
            <a:ext cx="7873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9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TREE </a:t>
            </a:r>
          </a:p>
          <a:p>
            <a:pPr algn="ctr" eaLnBrk="1" hangingPunct="1"/>
            <a:r>
              <a:rPr lang="en-US" altLang="en-US" sz="9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DIAGRAMS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8BDE2A3-E84C-4729-81AB-CFF25DB5C0CC}"/>
              </a:ext>
            </a:extLst>
          </p:cNvPr>
          <p:cNvSpPr/>
          <p:nvPr/>
        </p:nvSpPr>
        <p:spPr>
          <a:xfrm>
            <a:off x="8467567" y="7759703"/>
            <a:ext cx="658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9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COMPOUND MEASURES</a:t>
            </a:r>
            <a:endParaRPr lang="en-GB" sz="9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3CC4A9F-0601-45B8-BFC3-A91A1A28ADD5}"/>
              </a:ext>
            </a:extLst>
          </p:cNvPr>
          <p:cNvSpPr/>
          <p:nvPr/>
        </p:nvSpPr>
        <p:spPr>
          <a:xfrm rot="19674339">
            <a:off x="7912927" y="8988953"/>
            <a:ext cx="7243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9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SET NOTATION</a:t>
            </a:r>
          </a:p>
        </p:txBody>
      </p:sp>
      <p:sp>
        <p:nvSpPr>
          <p:cNvPr id="634" name="Rectangle 633">
            <a:extLst>
              <a:ext uri="{FF2B5EF4-FFF2-40B4-BE49-F238E27FC236}">
                <a16:creationId xmlns:a16="http://schemas.microsoft.com/office/drawing/2014/main" id="{904729EA-C603-4798-B6BF-C22B6690685A}"/>
              </a:ext>
            </a:extLst>
          </p:cNvPr>
          <p:cNvSpPr/>
          <p:nvPr/>
        </p:nvSpPr>
        <p:spPr>
          <a:xfrm rot="3767682" flipH="1">
            <a:off x="8574166" y="7246025"/>
            <a:ext cx="70395" cy="8506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47" name="Rectangle 546">
            <a:extLst>
              <a:ext uri="{FF2B5EF4-FFF2-40B4-BE49-F238E27FC236}">
                <a16:creationId xmlns:a16="http://schemas.microsoft.com/office/drawing/2014/main" id="{2A67FEF9-EC60-4A96-9089-66FB1AA82606}"/>
              </a:ext>
            </a:extLst>
          </p:cNvPr>
          <p:cNvSpPr/>
          <p:nvPr/>
        </p:nvSpPr>
        <p:spPr>
          <a:xfrm>
            <a:off x="8405152" y="7320469"/>
            <a:ext cx="37702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9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RATIO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972FA0D-343D-4C4F-9CA6-0138B1521A64}"/>
              </a:ext>
            </a:extLst>
          </p:cNvPr>
          <p:cNvSpPr/>
          <p:nvPr/>
        </p:nvSpPr>
        <p:spPr>
          <a:xfrm>
            <a:off x="6669293" y="6801234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9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HANDLING </a:t>
            </a:r>
          </a:p>
          <a:p>
            <a:pPr algn="ctr" eaLnBrk="1" hangingPunct="1"/>
            <a:r>
              <a:rPr lang="en-US" altLang="en-US" sz="9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DATA</a:t>
            </a:r>
          </a:p>
        </p:txBody>
      </p:sp>
      <p:sp>
        <p:nvSpPr>
          <p:cNvPr id="503" name="Rectangle 502">
            <a:extLst>
              <a:ext uri="{FF2B5EF4-FFF2-40B4-BE49-F238E27FC236}">
                <a16:creationId xmlns:a16="http://schemas.microsoft.com/office/drawing/2014/main" id="{832C870E-6DAC-438F-B3AC-ECE4FE98E8DB}"/>
              </a:ext>
            </a:extLst>
          </p:cNvPr>
          <p:cNvSpPr/>
          <p:nvPr/>
        </p:nvSpPr>
        <p:spPr>
          <a:xfrm rot="2418487" flipH="1">
            <a:off x="8435336" y="6879030"/>
            <a:ext cx="45719" cy="7652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29" name="Rectangle 528">
            <a:extLst>
              <a:ext uri="{FF2B5EF4-FFF2-40B4-BE49-F238E27FC236}">
                <a16:creationId xmlns:a16="http://schemas.microsoft.com/office/drawing/2014/main" id="{8218FF2B-3BAC-4C24-8071-0B17C8AAA7A6}"/>
              </a:ext>
            </a:extLst>
          </p:cNvPr>
          <p:cNvSpPr/>
          <p:nvPr/>
        </p:nvSpPr>
        <p:spPr>
          <a:xfrm>
            <a:off x="7958710" y="6919410"/>
            <a:ext cx="43954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9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GRAPHS</a:t>
            </a:r>
          </a:p>
        </p:txBody>
      </p:sp>
      <p:sp>
        <p:nvSpPr>
          <p:cNvPr id="535" name="Rectangle 534">
            <a:extLst>
              <a:ext uri="{FF2B5EF4-FFF2-40B4-BE49-F238E27FC236}">
                <a16:creationId xmlns:a16="http://schemas.microsoft.com/office/drawing/2014/main" id="{00426E91-AC3A-4243-AC51-D36B5B52F29F}"/>
              </a:ext>
            </a:extLst>
          </p:cNvPr>
          <p:cNvSpPr/>
          <p:nvPr/>
        </p:nvSpPr>
        <p:spPr>
          <a:xfrm>
            <a:off x="7330645" y="6853034"/>
            <a:ext cx="55656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9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SEQUENCES</a:t>
            </a:r>
          </a:p>
        </p:txBody>
      </p:sp>
      <p:sp>
        <p:nvSpPr>
          <p:cNvPr id="572" name="Rectangle 571">
            <a:extLst>
              <a:ext uri="{FF2B5EF4-FFF2-40B4-BE49-F238E27FC236}">
                <a16:creationId xmlns:a16="http://schemas.microsoft.com/office/drawing/2014/main" id="{78D75F0D-FD84-4413-852F-2F97F6A7AA3C}"/>
              </a:ext>
            </a:extLst>
          </p:cNvPr>
          <p:cNvSpPr/>
          <p:nvPr/>
        </p:nvSpPr>
        <p:spPr>
          <a:xfrm>
            <a:off x="7898053" y="6587161"/>
            <a:ext cx="45719" cy="7652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88" name="Rectangle 587">
            <a:extLst>
              <a:ext uri="{FF2B5EF4-FFF2-40B4-BE49-F238E27FC236}">
                <a16:creationId xmlns:a16="http://schemas.microsoft.com/office/drawing/2014/main" id="{22B4E593-7427-4185-83DF-AF90B1B7E6CB}"/>
              </a:ext>
            </a:extLst>
          </p:cNvPr>
          <p:cNvSpPr/>
          <p:nvPr/>
        </p:nvSpPr>
        <p:spPr>
          <a:xfrm rot="2383844">
            <a:off x="8447179" y="6847766"/>
            <a:ext cx="45719" cy="7652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CF28B061-905B-4391-A60B-74CD18773C81}"/>
              </a:ext>
            </a:extLst>
          </p:cNvPr>
          <p:cNvSpPr/>
          <p:nvPr/>
        </p:nvSpPr>
        <p:spPr>
          <a:xfrm>
            <a:off x="2338627" y="8951622"/>
            <a:ext cx="5552426" cy="611252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altLang="en-US" sz="1400" b="1" dirty="0">
              <a:solidFill>
                <a:schemeClr val="bg1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490" name="Rectangle 489">
            <a:extLst>
              <a:ext uri="{FF2B5EF4-FFF2-40B4-BE49-F238E27FC236}">
                <a16:creationId xmlns:a16="http://schemas.microsoft.com/office/drawing/2014/main" id="{112335CE-5E17-446A-BC55-33ABC426E6DF}"/>
              </a:ext>
            </a:extLst>
          </p:cNvPr>
          <p:cNvSpPr/>
          <p:nvPr/>
        </p:nvSpPr>
        <p:spPr>
          <a:xfrm>
            <a:off x="5209491" y="8913456"/>
            <a:ext cx="45719" cy="779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91" name="Rectangle 490">
            <a:extLst>
              <a:ext uri="{FF2B5EF4-FFF2-40B4-BE49-F238E27FC236}">
                <a16:creationId xmlns:a16="http://schemas.microsoft.com/office/drawing/2014/main" id="{112335CE-5E17-446A-BC55-33ABC426E6DF}"/>
              </a:ext>
            </a:extLst>
          </p:cNvPr>
          <p:cNvSpPr/>
          <p:nvPr/>
        </p:nvSpPr>
        <p:spPr>
          <a:xfrm>
            <a:off x="5895744" y="8907661"/>
            <a:ext cx="45719" cy="657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7DC41D20-C5AA-4F07-A813-85071E661D86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3687739" y="8886741"/>
            <a:ext cx="51728" cy="758755"/>
          </a:xfrm>
          <a:prstGeom prst="rect">
            <a:avLst/>
          </a:prstGeom>
        </p:spPr>
      </p:pic>
      <p:sp>
        <p:nvSpPr>
          <p:cNvPr id="99" name="Rectangle 98">
            <a:extLst>
              <a:ext uri="{FF2B5EF4-FFF2-40B4-BE49-F238E27FC236}">
                <a16:creationId xmlns:a16="http://schemas.microsoft.com/office/drawing/2014/main" id="{392060AE-985F-4C61-9469-634C2F97B853}"/>
              </a:ext>
            </a:extLst>
          </p:cNvPr>
          <p:cNvSpPr/>
          <p:nvPr/>
        </p:nvSpPr>
        <p:spPr>
          <a:xfrm>
            <a:off x="4675257" y="9078833"/>
            <a:ext cx="63267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9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FORMULAE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490184A-647D-4E7A-AEF5-47D2695C3ACE}"/>
              </a:ext>
            </a:extLst>
          </p:cNvPr>
          <p:cNvSpPr/>
          <p:nvPr/>
        </p:nvSpPr>
        <p:spPr>
          <a:xfrm>
            <a:off x="6053149" y="9038711"/>
            <a:ext cx="744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9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CONSTRUCTIONS </a:t>
            </a:r>
          </a:p>
          <a:p>
            <a:pPr algn="ctr" eaLnBrk="1" hangingPunct="1"/>
            <a:r>
              <a:rPr lang="en-US" altLang="en-US" sz="9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&amp; LOCI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E3E92BD-FF65-4A88-B6F4-ABFEAA093976}"/>
              </a:ext>
            </a:extLst>
          </p:cNvPr>
          <p:cNvSpPr/>
          <p:nvPr/>
        </p:nvSpPr>
        <p:spPr>
          <a:xfrm>
            <a:off x="5239130" y="9078232"/>
            <a:ext cx="69121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9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TRIGONOMETRY</a:t>
            </a:r>
          </a:p>
        </p:txBody>
      </p:sp>
      <p:sp>
        <p:nvSpPr>
          <p:cNvPr id="441" name="Rectangle 440">
            <a:extLst>
              <a:ext uri="{FF2B5EF4-FFF2-40B4-BE49-F238E27FC236}">
                <a16:creationId xmlns:a16="http://schemas.microsoft.com/office/drawing/2014/main" id="{9707851E-4AC1-4576-9AF3-AB34534C215E}"/>
              </a:ext>
            </a:extLst>
          </p:cNvPr>
          <p:cNvSpPr/>
          <p:nvPr/>
        </p:nvSpPr>
        <p:spPr>
          <a:xfrm>
            <a:off x="3862224" y="9016479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9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SIMULTANEOUS </a:t>
            </a:r>
          </a:p>
          <a:p>
            <a:pPr algn="ctr" eaLnBrk="1" hangingPunct="1"/>
            <a:r>
              <a:rPr lang="en-US" altLang="en-US" sz="9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EQUATIONS</a:t>
            </a:r>
          </a:p>
        </p:txBody>
      </p:sp>
      <p:sp>
        <p:nvSpPr>
          <p:cNvPr id="444" name="Rectangle 443">
            <a:extLst>
              <a:ext uri="{FF2B5EF4-FFF2-40B4-BE49-F238E27FC236}">
                <a16:creationId xmlns:a16="http://schemas.microsoft.com/office/drawing/2014/main" id="{1CAFCB96-7665-4F92-8FCC-33984E69D3AA}"/>
              </a:ext>
            </a:extLst>
          </p:cNvPr>
          <p:cNvSpPr/>
          <p:nvPr/>
        </p:nvSpPr>
        <p:spPr>
          <a:xfrm>
            <a:off x="4721224" y="8905561"/>
            <a:ext cx="45719" cy="779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76" name="Rectangle 475">
            <a:extLst>
              <a:ext uri="{FF2B5EF4-FFF2-40B4-BE49-F238E27FC236}">
                <a16:creationId xmlns:a16="http://schemas.microsoft.com/office/drawing/2014/main" id="{220EF47C-FE34-4823-B09D-149870A89154}"/>
              </a:ext>
            </a:extLst>
          </p:cNvPr>
          <p:cNvSpPr/>
          <p:nvPr/>
        </p:nvSpPr>
        <p:spPr>
          <a:xfrm>
            <a:off x="6888431" y="8927088"/>
            <a:ext cx="45719" cy="657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86" name="Rectangle 485">
            <a:extLst>
              <a:ext uri="{FF2B5EF4-FFF2-40B4-BE49-F238E27FC236}">
                <a16:creationId xmlns:a16="http://schemas.microsoft.com/office/drawing/2014/main" id="{F0087069-8058-4C9A-8229-53DE8C9A4CA6}"/>
              </a:ext>
            </a:extLst>
          </p:cNvPr>
          <p:cNvSpPr/>
          <p:nvPr/>
        </p:nvSpPr>
        <p:spPr>
          <a:xfrm>
            <a:off x="7108734" y="9051411"/>
            <a:ext cx="45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9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LINEAR </a:t>
            </a:r>
          </a:p>
          <a:p>
            <a:pPr algn="ctr" eaLnBrk="1" hangingPunct="1"/>
            <a:r>
              <a:rPr lang="en-US" altLang="en-US" sz="9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GRAPHS</a:t>
            </a:r>
          </a:p>
        </p:txBody>
      </p:sp>
      <p:sp>
        <p:nvSpPr>
          <p:cNvPr id="593" name="Rectangle 592">
            <a:extLst>
              <a:ext uri="{FF2B5EF4-FFF2-40B4-BE49-F238E27FC236}">
                <a16:creationId xmlns:a16="http://schemas.microsoft.com/office/drawing/2014/main" id="{61A78161-3847-4A15-B5F0-7EF2C6BB12C6}"/>
              </a:ext>
            </a:extLst>
          </p:cNvPr>
          <p:cNvSpPr/>
          <p:nvPr/>
        </p:nvSpPr>
        <p:spPr>
          <a:xfrm rot="21444496" flipH="1">
            <a:off x="7787467" y="8896401"/>
            <a:ext cx="188779" cy="657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3F905D6C-4F5E-48DA-9971-6A475AA9A830}"/>
              </a:ext>
            </a:extLst>
          </p:cNvPr>
          <p:cNvSpPr/>
          <p:nvPr/>
        </p:nvSpPr>
        <p:spPr>
          <a:xfrm rot="16200000">
            <a:off x="1025108" y="9262750"/>
            <a:ext cx="2606223" cy="2001202"/>
          </a:xfrm>
          <a:prstGeom prst="blockArc">
            <a:avLst>
              <a:gd name="adj1" fmla="val 10717905"/>
              <a:gd name="adj2" fmla="val 21561212"/>
              <a:gd name="adj3" fmla="val 30874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chemeClr val="bg1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474" name="Rectangle 473">
            <a:extLst>
              <a:ext uri="{FF2B5EF4-FFF2-40B4-BE49-F238E27FC236}">
                <a16:creationId xmlns:a16="http://schemas.microsoft.com/office/drawing/2014/main" id="{112335CE-5E17-446A-BC55-33ABC426E6DF}"/>
              </a:ext>
            </a:extLst>
          </p:cNvPr>
          <p:cNvSpPr/>
          <p:nvPr/>
        </p:nvSpPr>
        <p:spPr>
          <a:xfrm rot="3988314">
            <a:off x="1635219" y="10199198"/>
            <a:ext cx="51160" cy="960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75" name="Rectangle 474">
            <a:extLst>
              <a:ext uri="{FF2B5EF4-FFF2-40B4-BE49-F238E27FC236}">
                <a16:creationId xmlns:a16="http://schemas.microsoft.com/office/drawing/2014/main" id="{112335CE-5E17-446A-BC55-33ABC426E6DF}"/>
              </a:ext>
            </a:extLst>
          </p:cNvPr>
          <p:cNvSpPr/>
          <p:nvPr/>
        </p:nvSpPr>
        <p:spPr>
          <a:xfrm rot="6032497">
            <a:off x="1524130" y="9356924"/>
            <a:ext cx="67609" cy="1221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84C0A73-051A-4EA2-8868-74D3149ED316}"/>
              </a:ext>
            </a:extLst>
          </p:cNvPr>
          <p:cNvSpPr txBox="1"/>
          <p:nvPr/>
        </p:nvSpPr>
        <p:spPr>
          <a:xfrm rot="16200000">
            <a:off x="1193500" y="10092790"/>
            <a:ext cx="88564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TRANSFORMATIONS, SIMILARITY &amp; CONGRUENCY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50532E7-B9FF-40F5-A20F-BC7D2298BB42}"/>
              </a:ext>
            </a:extLst>
          </p:cNvPr>
          <p:cNvSpPr txBox="1"/>
          <p:nvPr/>
        </p:nvSpPr>
        <p:spPr>
          <a:xfrm rot="18099860">
            <a:off x="1382012" y="9333892"/>
            <a:ext cx="910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HANDLING DATA, VECTORS</a:t>
            </a:r>
          </a:p>
        </p:txBody>
      </p:sp>
      <p:sp>
        <p:nvSpPr>
          <p:cNvPr id="683" name="TextBox 682">
            <a:extLst>
              <a:ext uri="{FF2B5EF4-FFF2-40B4-BE49-F238E27FC236}">
                <a16:creationId xmlns:a16="http://schemas.microsoft.com/office/drawing/2014/main" id="{CEA559F7-6BC8-49E1-8D01-CEB1BE8302F9}"/>
              </a:ext>
            </a:extLst>
          </p:cNvPr>
          <p:cNvSpPr txBox="1"/>
          <p:nvPr/>
        </p:nvSpPr>
        <p:spPr>
          <a:xfrm rot="2627165">
            <a:off x="1487459" y="10912313"/>
            <a:ext cx="1067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QUADRATIC GRAPHS, ANGLES &amp; BEARINGS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BC201F95-F4D0-4E73-9A0D-E5C50B82F2C4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 flipH="1">
            <a:off x="2294680" y="8921124"/>
            <a:ext cx="49018" cy="806887"/>
          </a:xfrm>
          <a:prstGeom prst="rect">
            <a:avLst/>
          </a:prstGeom>
        </p:spPr>
      </p:pic>
      <p:sp>
        <p:nvSpPr>
          <p:cNvPr id="102" name="Rectangle 101">
            <a:extLst>
              <a:ext uri="{FF2B5EF4-FFF2-40B4-BE49-F238E27FC236}">
                <a16:creationId xmlns:a16="http://schemas.microsoft.com/office/drawing/2014/main" id="{5CD438F8-24E7-4D22-A72C-C917F90BB9C9}"/>
              </a:ext>
            </a:extLst>
          </p:cNvPr>
          <p:cNvSpPr/>
          <p:nvPr/>
        </p:nvSpPr>
        <p:spPr>
          <a:xfrm>
            <a:off x="2218598" y="9078434"/>
            <a:ext cx="78951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9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PERCENTAGES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DE632FE-FC36-447D-AA83-3F0D1ACFA1D1}"/>
              </a:ext>
            </a:extLst>
          </p:cNvPr>
          <p:cNvSpPr/>
          <p:nvPr/>
        </p:nvSpPr>
        <p:spPr>
          <a:xfrm>
            <a:off x="2841104" y="9022803"/>
            <a:ext cx="8865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9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SURFACE AREA </a:t>
            </a:r>
          </a:p>
          <a:p>
            <a:pPr algn="ctr" eaLnBrk="1" hangingPunct="1"/>
            <a:r>
              <a:rPr lang="en-US" altLang="en-US" sz="9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&amp; VOLUME</a:t>
            </a:r>
          </a:p>
        </p:txBody>
      </p:sp>
      <p:pic>
        <p:nvPicPr>
          <p:cNvPr id="434" name="Picture 433">
            <a:extLst>
              <a:ext uri="{FF2B5EF4-FFF2-40B4-BE49-F238E27FC236}">
                <a16:creationId xmlns:a16="http://schemas.microsoft.com/office/drawing/2014/main" id="{F9719DD5-7086-4ED3-8336-8C14B781A776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2854829" y="8886741"/>
            <a:ext cx="51728" cy="758755"/>
          </a:xfrm>
          <a:prstGeom prst="rect">
            <a:avLst/>
          </a:prstGeom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F541C1C3-9B64-4B14-B224-F8F42585BDA0}"/>
              </a:ext>
            </a:extLst>
          </p:cNvPr>
          <p:cNvSpPr/>
          <p:nvPr/>
        </p:nvSpPr>
        <p:spPr>
          <a:xfrm>
            <a:off x="2334750" y="10965699"/>
            <a:ext cx="5644995" cy="603713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prstClr val="white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451" name="Rectangle 450">
            <a:extLst>
              <a:ext uri="{FF2B5EF4-FFF2-40B4-BE49-F238E27FC236}">
                <a16:creationId xmlns:a16="http://schemas.microsoft.com/office/drawing/2014/main" id="{08B927A2-5C1A-4948-9492-C044901D61D9}"/>
              </a:ext>
            </a:extLst>
          </p:cNvPr>
          <p:cNvSpPr/>
          <p:nvPr/>
        </p:nvSpPr>
        <p:spPr>
          <a:xfrm>
            <a:off x="3691658" y="10900668"/>
            <a:ext cx="75409" cy="8501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65" name="TextBox 52">
            <a:extLst>
              <a:ext uri="{FF2B5EF4-FFF2-40B4-BE49-F238E27FC236}">
                <a16:creationId xmlns:a16="http://schemas.microsoft.com/office/drawing/2014/main" id="{6310D50A-28EA-4BB9-9CC3-BD7A759E9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6260" y="10994265"/>
            <a:ext cx="885121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INEQUALITIES &amp; QUADRATIC EQUATIONS</a:t>
            </a:r>
          </a:p>
        </p:txBody>
      </p:sp>
      <p:sp>
        <p:nvSpPr>
          <p:cNvPr id="469" name="Rectangle 468">
            <a:extLst>
              <a:ext uri="{FF2B5EF4-FFF2-40B4-BE49-F238E27FC236}">
                <a16:creationId xmlns:a16="http://schemas.microsoft.com/office/drawing/2014/main" id="{112335CE-5E17-446A-BC55-33ABC426E6DF}"/>
              </a:ext>
            </a:extLst>
          </p:cNvPr>
          <p:cNvSpPr/>
          <p:nvPr/>
        </p:nvSpPr>
        <p:spPr>
          <a:xfrm flipH="1">
            <a:off x="6949657" y="10976048"/>
            <a:ext cx="53290" cy="657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70" name="Rectangle 469">
            <a:extLst>
              <a:ext uri="{FF2B5EF4-FFF2-40B4-BE49-F238E27FC236}">
                <a16:creationId xmlns:a16="http://schemas.microsoft.com/office/drawing/2014/main" id="{112335CE-5E17-446A-BC55-33ABC426E6DF}"/>
              </a:ext>
            </a:extLst>
          </p:cNvPr>
          <p:cNvSpPr/>
          <p:nvPr/>
        </p:nvSpPr>
        <p:spPr>
          <a:xfrm>
            <a:off x="6252879" y="10939965"/>
            <a:ext cx="45719" cy="657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71" name="Rectangle 470">
            <a:extLst>
              <a:ext uri="{FF2B5EF4-FFF2-40B4-BE49-F238E27FC236}">
                <a16:creationId xmlns:a16="http://schemas.microsoft.com/office/drawing/2014/main" id="{112335CE-5E17-446A-BC55-33ABC426E6DF}"/>
              </a:ext>
            </a:extLst>
          </p:cNvPr>
          <p:cNvSpPr/>
          <p:nvPr/>
        </p:nvSpPr>
        <p:spPr>
          <a:xfrm>
            <a:off x="4694316" y="10927908"/>
            <a:ext cx="51264" cy="657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79" name="TextBox 52">
            <a:extLst>
              <a:ext uri="{FF2B5EF4-FFF2-40B4-BE49-F238E27FC236}">
                <a16:creationId xmlns:a16="http://schemas.microsoft.com/office/drawing/2014/main" id="{DB910664-242C-430C-A8B5-798C55B2C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4542" y="10982115"/>
            <a:ext cx="876056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FORMULAE, CONSTRUCTIONS &amp; CIRCLES</a:t>
            </a:r>
          </a:p>
        </p:txBody>
      </p:sp>
      <p:sp>
        <p:nvSpPr>
          <p:cNvPr id="680" name="Rectangle 679">
            <a:extLst>
              <a:ext uri="{FF2B5EF4-FFF2-40B4-BE49-F238E27FC236}">
                <a16:creationId xmlns:a16="http://schemas.microsoft.com/office/drawing/2014/main" id="{336FC16B-1666-4DE9-BF01-527F4BDAFF72}"/>
              </a:ext>
            </a:extLst>
          </p:cNvPr>
          <p:cNvSpPr/>
          <p:nvPr/>
        </p:nvSpPr>
        <p:spPr>
          <a:xfrm>
            <a:off x="5367431" y="10850030"/>
            <a:ext cx="58235" cy="805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81" name="TextBox 52">
            <a:extLst>
              <a:ext uri="{FF2B5EF4-FFF2-40B4-BE49-F238E27FC236}">
                <a16:creationId xmlns:a16="http://schemas.microsoft.com/office/drawing/2014/main" id="{AF688782-2D0B-4AD0-A761-215F5E900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0734" y="10965441"/>
            <a:ext cx="6499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9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ROUNDING, </a:t>
            </a:r>
          </a:p>
          <a:p>
            <a:pPr algn="ctr" eaLnBrk="1" hangingPunct="1"/>
            <a:r>
              <a:rPr lang="en-US" altLang="en-US" sz="9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3D SHAPES &amp; PYTHAGORAS’ </a:t>
            </a:r>
          </a:p>
          <a:p>
            <a:pPr algn="ctr" eaLnBrk="1" hangingPunct="1"/>
            <a:r>
              <a:rPr lang="en-US" altLang="en-US" sz="9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THEOREM</a:t>
            </a:r>
          </a:p>
        </p:txBody>
      </p:sp>
      <p:sp>
        <p:nvSpPr>
          <p:cNvPr id="682" name="TextBox 52">
            <a:extLst>
              <a:ext uri="{FF2B5EF4-FFF2-40B4-BE49-F238E27FC236}">
                <a16:creationId xmlns:a16="http://schemas.microsoft.com/office/drawing/2014/main" id="{04E93157-AB8C-4789-A4EC-3537B1FB3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1322" y="11073049"/>
            <a:ext cx="99803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9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RATIO &amp; PROPORTION</a:t>
            </a:r>
          </a:p>
        </p:txBody>
      </p:sp>
      <p:sp>
        <p:nvSpPr>
          <p:cNvPr id="460" name="TextBox 52">
            <a:extLst>
              <a:ext uri="{FF2B5EF4-FFF2-40B4-BE49-F238E27FC236}">
                <a16:creationId xmlns:a16="http://schemas.microsoft.com/office/drawing/2014/main" id="{6310D50A-28EA-4BB9-9CC3-BD7A759E9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1355" y="10926815"/>
            <a:ext cx="1104483" cy="5078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9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LINEAR GRAPHS, COMPOUND MEASURES AND MOTION-TIME GRAPHS</a:t>
            </a:r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47087E5C-478E-462D-8311-D06CABC6D70A}"/>
              </a:ext>
            </a:extLst>
          </p:cNvPr>
          <p:cNvSpPr/>
          <p:nvPr/>
        </p:nvSpPr>
        <p:spPr>
          <a:xfrm rot="5400000" flipH="1">
            <a:off x="6422230" y="11311207"/>
            <a:ext cx="2951925" cy="2237545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>
              <a:solidFill>
                <a:schemeClr val="tx1"/>
              </a:solidFill>
            </a:endParaRPr>
          </a:p>
        </p:txBody>
      </p:sp>
      <p:sp>
        <p:nvSpPr>
          <p:cNvPr id="565" name="Rectangle 564">
            <a:extLst>
              <a:ext uri="{FF2B5EF4-FFF2-40B4-BE49-F238E27FC236}">
                <a16:creationId xmlns:a16="http://schemas.microsoft.com/office/drawing/2014/main" id="{112335CE-5E17-446A-BC55-33ABC426E6DF}"/>
              </a:ext>
            </a:extLst>
          </p:cNvPr>
          <p:cNvSpPr/>
          <p:nvPr/>
        </p:nvSpPr>
        <p:spPr>
          <a:xfrm rot="15384571">
            <a:off x="8707087" y="11684742"/>
            <a:ext cx="72821" cy="869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79" name="Rectangle 578">
            <a:extLst>
              <a:ext uri="{FF2B5EF4-FFF2-40B4-BE49-F238E27FC236}">
                <a16:creationId xmlns:a16="http://schemas.microsoft.com/office/drawing/2014/main" id="{112335CE-5E17-446A-BC55-33ABC426E6DF}"/>
              </a:ext>
            </a:extLst>
          </p:cNvPr>
          <p:cNvSpPr/>
          <p:nvPr/>
        </p:nvSpPr>
        <p:spPr>
          <a:xfrm rot="-8100000">
            <a:off x="8256546" y="11118929"/>
            <a:ext cx="51470" cy="751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74" name="TextBox 52">
            <a:extLst>
              <a:ext uri="{FF2B5EF4-FFF2-40B4-BE49-F238E27FC236}">
                <a16:creationId xmlns:a16="http://schemas.microsoft.com/office/drawing/2014/main" id="{EF9124D9-E092-4038-97CD-7BD1783C4EAF}"/>
              </a:ext>
            </a:extLst>
          </p:cNvPr>
          <p:cNvSpPr txBox="1">
            <a:spLocks noChangeArrowheads="1"/>
          </p:cNvSpPr>
          <p:nvPr/>
        </p:nvSpPr>
        <p:spPr bwMode="auto">
          <a:xfrm rot="18811193">
            <a:off x="8128126" y="13060219"/>
            <a:ext cx="64585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9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STATISTICAL </a:t>
            </a:r>
          </a:p>
          <a:p>
            <a:pPr algn="ctr" eaLnBrk="1" hangingPunct="1"/>
            <a:r>
              <a:rPr lang="en-US" altLang="en-US" sz="9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DIAGRAMS &amp; INEQUALITIES</a:t>
            </a:r>
          </a:p>
        </p:txBody>
      </p:sp>
      <p:sp>
        <p:nvSpPr>
          <p:cNvPr id="575" name="TextBox 52">
            <a:extLst>
              <a:ext uri="{FF2B5EF4-FFF2-40B4-BE49-F238E27FC236}">
                <a16:creationId xmlns:a16="http://schemas.microsoft.com/office/drawing/2014/main" id="{C965E9CE-51EA-49C0-A21B-4BF4A4763B76}"/>
              </a:ext>
            </a:extLst>
          </p:cNvPr>
          <p:cNvSpPr txBox="1">
            <a:spLocks noChangeArrowheads="1"/>
          </p:cNvSpPr>
          <p:nvPr/>
        </p:nvSpPr>
        <p:spPr bwMode="auto">
          <a:xfrm rot="16853274">
            <a:off x="8224260" y="12410330"/>
            <a:ext cx="99803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9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BRACKETS, ALGEBRAIC FRACTIONS &amp; RECURRING DECIMALS</a:t>
            </a:r>
          </a:p>
        </p:txBody>
      </p:sp>
      <p:sp>
        <p:nvSpPr>
          <p:cNvPr id="615" name="TextBox 52">
            <a:extLst>
              <a:ext uri="{FF2B5EF4-FFF2-40B4-BE49-F238E27FC236}">
                <a16:creationId xmlns:a16="http://schemas.microsoft.com/office/drawing/2014/main" id="{967AB409-55E4-4C08-A21F-7B7BAE71C1B2}"/>
              </a:ext>
            </a:extLst>
          </p:cNvPr>
          <p:cNvSpPr txBox="1">
            <a:spLocks noChangeArrowheads="1"/>
          </p:cNvSpPr>
          <p:nvPr/>
        </p:nvSpPr>
        <p:spPr bwMode="auto">
          <a:xfrm rot="3515238">
            <a:off x="8204158" y="11514022"/>
            <a:ext cx="76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FRACTIONS &amp; PERCENTAGES</a:t>
            </a:r>
          </a:p>
        </p:txBody>
      </p:sp>
      <p:sp>
        <p:nvSpPr>
          <p:cNvPr id="677" name="TextBox 52">
            <a:extLst>
              <a:ext uri="{FF2B5EF4-FFF2-40B4-BE49-F238E27FC236}">
                <a16:creationId xmlns:a16="http://schemas.microsoft.com/office/drawing/2014/main" id="{E2C8400B-956A-4299-B471-F3A221C9E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5163" y="11133616"/>
            <a:ext cx="13858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PROBABILITY, STANDARD FORM</a:t>
            </a:r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F17DCE10-5295-4DFE-B29C-1E8E33D3E4D2}"/>
              </a:ext>
            </a:extLst>
          </p:cNvPr>
          <p:cNvSpPr/>
          <p:nvPr/>
        </p:nvSpPr>
        <p:spPr>
          <a:xfrm>
            <a:off x="7417380" y="11782978"/>
            <a:ext cx="1142548" cy="1150653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942FF4F3-3A6E-4C8E-8A77-40E92B241C37}"/>
              </a:ext>
            </a:extLst>
          </p:cNvPr>
          <p:cNvSpPr/>
          <p:nvPr/>
        </p:nvSpPr>
        <p:spPr>
          <a:xfrm>
            <a:off x="7496071" y="11862140"/>
            <a:ext cx="981850" cy="9767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3098" name="TextBox 54">
            <a:extLst>
              <a:ext uri="{FF2B5EF4-FFF2-40B4-BE49-F238E27FC236}">
                <a16:creationId xmlns:a16="http://schemas.microsoft.com/office/drawing/2014/main" id="{645871DD-4ABE-45AE-9D0C-285221C69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1891" y="11933804"/>
            <a:ext cx="841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/>
              <a:t>YEAR</a:t>
            </a:r>
          </a:p>
        </p:txBody>
      </p:sp>
      <p:sp>
        <p:nvSpPr>
          <p:cNvPr id="3099" name="TextBox 55">
            <a:extLst>
              <a:ext uri="{FF2B5EF4-FFF2-40B4-BE49-F238E27FC236}">
                <a16:creationId xmlns:a16="http://schemas.microsoft.com/office/drawing/2014/main" id="{77414327-C798-445D-86C3-4470D2812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8152" y="12019803"/>
            <a:ext cx="839788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/>
              <a:t>9</a:t>
            </a:r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4467477C-A442-4631-AB2B-BF52D88B4DCE}"/>
              </a:ext>
            </a:extLst>
          </p:cNvPr>
          <p:cNvSpPr/>
          <p:nvPr/>
        </p:nvSpPr>
        <p:spPr>
          <a:xfrm rot="16200000">
            <a:off x="726841" y="13599967"/>
            <a:ext cx="2779712" cy="2193925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0B6816D0-3EA9-4D64-955C-A4CA62761488}"/>
              </a:ext>
            </a:extLst>
          </p:cNvPr>
          <p:cNvSpPr/>
          <p:nvPr/>
        </p:nvSpPr>
        <p:spPr>
          <a:xfrm>
            <a:off x="2107406" y="13295365"/>
            <a:ext cx="5842000" cy="622300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3331" name="TextBox 52">
            <a:extLst>
              <a:ext uri="{FF2B5EF4-FFF2-40B4-BE49-F238E27FC236}">
                <a16:creationId xmlns:a16="http://schemas.microsoft.com/office/drawing/2014/main" id="{9880C543-C597-42FE-8079-0FDE48245DAF}"/>
              </a:ext>
            </a:extLst>
          </p:cNvPr>
          <p:cNvSpPr txBox="1">
            <a:spLocks noChangeArrowheads="1"/>
          </p:cNvSpPr>
          <p:nvPr/>
        </p:nvSpPr>
        <p:spPr bwMode="auto">
          <a:xfrm rot="15368658">
            <a:off x="984472" y="14847584"/>
            <a:ext cx="64907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9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ANGLES</a:t>
            </a:r>
          </a:p>
        </p:txBody>
      </p:sp>
      <p:sp>
        <p:nvSpPr>
          <p:cNvPr id="439" name="Rectangle 438">
            <a:extLst>
              <a:ext uri="{FF2B5EF4-FFF2-40B4-BE49-F238E27FC236}">
                <a16:creationId xmlns:a16="http://schemas.microsoft.com/office/drawing/2014/main" id="{112335CE-5E17-446A-BC55-33ABC426E6DF}"/>
              </a:ext>
            </a:extLst>
          </p:cNvPr>
          <p:cNvSpPr/>
          <p:nvPr/>
        </p:nvSpPr>
        <p:spPr>
          <a:xfrm>
            <a:off x="5478037" y="13201270"/>
            <a:ext cx="45719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40" name="Rectangle 439">
            <a:extLst>
              <a:ext uri="{FF2B5EF4-FFF2-40B4-BE49-F238E27FC236}">
                <a16:creationId xmlns:a16="http://schemas.microsoft.com/office/drawing/2014/main" id="{112335CE-5E17-446A-BC55-33ABC426E6DF}"/>
              </a:ext>
            </a:extLst>
          </p:cNvPr>
          <p:cNvSpPr/>
          <p:nvPr/>
        </p:nvSpPr>
        <p:spPr>
          <a:xfrm>
            <a:off x="6447902" y="13167185"/>
            <a:ext cx="55537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35" name="TextBox 52">
            <a:extLst>
              <a:ext uri="{FF2B5EF4-FFF2-40B4-BE49-F238E27FC236}">
                <a16:creationId xmlns:a16="http://schemas.microsoft.com/office/drawing/2014/main" id="{9880C543-C597-42FE-8079-0FDE48245DAF}"/>
              </a:ext>
            </a:extLst>
          </p:cNvPr>
          <p:cNvSpPr txBox="1">
            <a:spLocks noChangeArrowheads="1"/>
          </p:cNvSpPr>
          <p:nvPr/>
        </p:nvSpPr>
        <p:spPr bwMode="auto">
          <a:xfrm rot="3332514">
            <a:off x="1182180" y="15280472"/>
            <a:ext cx="67812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9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BRACKETS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79D642B-B683-4DC6-B794-DC4E2EF89818}"/>
              </a:ext>
            </a:extLst>
          </p:cNvPr>
          <p:cNvSpPr txBox="1"/>
          <p:nvPr/>
        </p:nvSpPr>
        <p:spPr>
          <a:xfrm>
            <a:off x="2340549" y="13448087"/>
            <a:ext cx="761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PROBABILITY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48FFA1E0-F649-4A47-BBE8-D86E10A8D29F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7324845" y="13223202"/>
            <a:ext cx="54869" cy="768163"/>
          </a:xfrm>
          <a:prstGeom prst="rect">
            <a:avLst/>
          </a:prstGeom>
        </p:spPr>
      </p:pic>
      <p:sp>
        <p:nvSpPr>
          <p:cNvPr id="542" name="TextBox 52">
            <a:extLst>
              <a:ext uri="{FF2B5EF4-FFF2-40B4-BE49-F238E27FC236}">
                <a16:creationId xmlns:a16="http://schemas.microsoft.com/office/drawing/2014/main" id="{B5C6CB17-4F8F-4D0F-987C-3DD2E6D23AD3}"/>
              </a:ext>
            </a:extLst>
          </p:cNvPr>
          <p:cNvSpPr txBox="1">
            <a:spLocks noChangeArrowheads="1"/>
          </p:cNvSpPr>
          <p:nvPr/>
        </p:nvSpPr>
        <p:spPr bwMode="auto">
          <a:xfrm rot="16689644">
            <a:off x="938221" y="14052467"/>
            <a:ext cx="9980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9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HANDLING DATA &amp; STATISTICAL </a:t>
            </a:r>
          </a:p>
          <a:p>
            <a:pPr algn="ctr" eaLnBrk="1" hangingPunct="1"/>
            <a:r>
              <a:rPr lang="en-US" altLang="en-US" sz="9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DIAGRAMS</a:t>
            </a:r>
          </a:p>
          <a:p>
            <a:pPr algn="ctr" eaLnBrk="1" hangingPunct="1"/>
            <a:endParaRPr lang="en-US" altLang="en-US" sz="900" b="1" dirty="0">
              <a:solidFill>
                <a:schemeClr val="bg1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556" name="TextBox 555">
            <a:extLst>
              <a:ext uri="{FF2B5EF4-FFF2-40B4-BE49-F238E27FC236}">
                <a16:creationId xmlns:a16="http://schemas.microsoft.com/office/drawing/2014/main" id="{9CD55E59-E39C-43F4-BF68-837877DBCE52}"/>
              </a:ext>
            </a:extLst>
          </p:cNvPr>
          <p:cNvSpPr txBox="1"/>
          <p:nvPr/>
        </p:nvSpPr>
        <p:spPr>
          <a:xfrm rot="19839187">
            <a:off x="1431795" y="13428601"/>
            <a:ext cx="1020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PROPORTION INVOLVING FRACTIONS, DECIMALS &amp; PERCENAGES</a:t>
            </a:r>
          </a:p>
        </p:txBody>
      </p:sp>
      <p:sp>
        <p:nvSpPr>
          <p:cNvPr id="562" name="TextBox 52">
            <a:extLst>
              <a:ext uri="{FF2B5EF4-FFF2-40B4-BE49-F238E27FC236}">
                <a16:creationId xmlns:a16="http://schemas.microsoft.com/office/drawing/2014/main" id="{06AE89FF-BF1B-43AA-AF66-38E4D3404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8719" y="13374567"/>
            <a:ext cx="9980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PERCENTAGES &amp; MONEY</a:t>
            </a:r>
          </a:p>
        </p:txBody>
      </p:sp>
      <p:sp>
        <p:nvSpPr>
          <p:cNvPr id="563" name="TextBox 52">
            <a:extLst>
              <a:ext uri="{FF2B5EF4-FFF2-40B4-BE49-F238E27FC236}">
                <a16:creationId xmlns:a16="http://schemas.microsoft.com/office/drawing/2014/main" id="{C95D9AA3-12B9-4A7A-8A31-0155450C6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5412" y="13364734"/>
            <a:ext cx="99803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INDICES, EQUATIONS  SEQUENCES &amp; </a:t>
            </a:r>
          </a:p>
          <a:p>
            <a:pPr algn="ctr" eaLnBrk="1" hangingPunct="1"/>
            <a:r>
              <a:rPr lang="en-US" altLang="en-US" sz="1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RATIO</a:t>
            </a:r>
          </a:p>
        </p:txBody>
      </p:sp>
      <p:sp>
        <p:nvSpPr>
          <p:cNvPr id="564" name="TextBox 52">
            <a:extLst>
              <a:ext uri="{FF2B5EF4-FFF2-40B4-BE49-F238E27FC236}">
                <a16:creationId xmlns:a16="http://schemas.microsoft.com/office/drawing/2014/main" id="{020F730E-C159-4938-BE12-E99169B8F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1059" y="13341814"/>
            <a:ext cx="99803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ROUNDING, COORDINATES, AREAS &amp; CIRCLES</a:t>
            </a:r>
          </a:p>
        </p:txBody>
      </p:sp>
      <p:sp>
        <p:nvSpPr>
          <p:cNvPr id="570" name="TextBox 52">
            <a:extLst>
              <a:ext uri="{FF2B5EF4-FFF2-40B4-BE49-F238E27FC236}">
                <a16:creationId xmlns:a16="http://schemas.microsoft.com/office/drawing/2014/main" id="{96AF09C3-AB06-46CF-9B8C-D7739806D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7196" y="13352959"/>
            <a:ext cx="99803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STANDARD FORM, VENN DIAGRAMS, 3D SHAPES</a:t>
            </a:r>
          </a:p>
        </p:txBody>
      </p:sp>
      <p:sp>
        <p:nvSpPr>
          <p:cNvPr id="379" name="Rectangle 378">
            <a:extLst>
              <a:ext uri="{FF2B5EF4-FFF2-40B4-BE49-F238E27FC236}">
                <a16:creationId xmlns:a16="http://schemas.microsoft.com/office/drawing/2014/main" id="{112335CE-5E17-446A-BC55-33ABC426E6DF}"/>
              </a:ext>
            </a:extLst>
          </p:cNvPr>
          <p:cNvSpPr/>
          <p:nvPr/>
        </p:nvSpPr>
        <p:spPr>
          <a:xfrm rot="20650594" flipH="1">
            <a:off x="8160822" y="13115387"/>
            <a:ext cx="45719" cy="7784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71" name="TextBox 52">
            <a:extLst>
              <a:ext uri="{FF2B5EF4-FFF2-40B4-BE49-F238E27FC236}">
                <a16:creationId xmlns:a16="http://schemas.microsoft.com/office/drawing/2014/main" id="{E6D61DA4-04BF-4947-A2D9-7DB5B0E33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2202" y="13407534"/>
            <a:ext cx="9980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SURFACE AREA &amp; VOLUME</a:t>
            </a:r>
          </a:p>
        </p:txBody>
      </p:sp>
      <p:sp>
        <p:nvSpPr>
          <p:cNvPr id="573" name="TextBox 52">
            <a:extLst>
              <a:ext uri="{FF2B5EF4-FFF2-40B4-BE49-F238E27FC236}">
                <a16:creationId xmlns:a16="http://schemas.microsoft.com/office/drawing/2014/main" id="{C3D260B1-15E0-4721-BD19-41F399385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4814" y="13354792"/>
            <a:ext cx="99803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9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LINEAR GRAPHS, TRANSFORMATIONS &amp; ANGLES</a:t>
            </a:r>
          </a:p>
        </p:txBody>
      </p:sp>
      <p:pic>
        <p:nvPicPr>
          <p:cNvPr id="630" name="Picture 629">
            <a:extLst>
              <a:ext uri="{FF2B5EF4-FFF2-40B4-BE49-F238E27FC236}">
                <a16:creationId xmlns:a16="http://schemas.microsoft.com/office/drawing/2014/main" id="{00975836-53C8-43F8-9E85-195E7EC9DCE6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4565587" y="13184838"/>
            <a:ext cx="54869" cy="768163"/>
          </a:xfrm>
          <a:prstGeom prst="rect">
            <a:avLst/>
          </a:prstGeom>
        </p:spPr>
      </p:pic>
      <p:pic>
        <p:nvPicPr>
          <p:cNvPr id="633" name="Picture 632">
            <a:extLst>
              <a:ext uri="{FF2B5EF4-FFF2-40B4-BE49-F238E27FC236}">
                <a16:creationId xmlns:a16="http://schemas.microsoft.com/office/drawing/2014/main" id="{0DAFE103-7CF9-4428-92E1-5F29DA2428B3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3681725" y="13185314"/>
            <a:ext cx="54869" cy="768163"/>
          </a:xfrm>
          <a:prstGeom prst="rect">
            <a:avLst/>
          </a:prstGeom>
        </p:spPr>
      </p:pic>
      <p:pic>
        <p:nvPicPr>
          <p:cNvPr id="635" name="Picture 634">
            <a:extLst>
              <a:ext uri="{FF2B5EF4-FFF2-40B4-BE49-F238E27FC236}">
                <a16:creationId xmlns:a16="http://schemas.microsoft.com/office/drawing/2014/main" id="{9D7B2C49-9D99-4AE7-B6F5-D8CD4055C96F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2951048" y="13215258"/>
            <a:ext cx="54869" cy="768163"/>
          </a:xfrm>
          <a:prstGeom prst="rect">
            <a:avLst/>
          </a:prstGeom>
        </p:spPr>
      </p:pic>
      <p:pic>
        <p:nvPicPr>
          <p:cNvPr id="646" name="Picture 645">
            <a:extLst>
              <a:ext uri="{FF2B5EF4-FFF2-40B4-BE49-F238E27FC236}">
                <a16:creationId xmlns:a16="http://schemas.microsoft.com/office/drawing/2014/main" id="{45DC1446-E7F9-40B4-A1F9-CF6C04D2A5C7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2340352" y="13213453"/>
            <a:ext cx="54869" cy="768163"/>
          </a:xfrm>
          <a:prstGeom prst="rect">
            <a:avLst/>
          </a:prstGeom>
        </p:spPr>
      </p:pic>
      <p:pic>
        <p:nvPicPr>
          <p:cNvPr id="647" name="Picture 646">
            <a:extLst>
              <a:ext uri="{FF2B5EF4-FFF2-40B4-BE49-F238E27FC236}">
                <a16:creationId xmlns:a16="http://schemas.microsoft.com/office/drawing/2014/main" id="{53EF0B78-ACE4-4F21-B0A3-382FD6BAB121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 rot="17718348">
            <a:off x="1432007" y="13655412"/>
            <a:ext cx="54869" cy="768163"/>
          </a:xfrm>
          <a:prstGeom prst="rect">
            <a:avLst/>
          </a:prstGeom>
        </p:spPr>
      </p:pic>
      <p:pic>
        <p:nvPicPr>
          <p:cNvPr id="648" name="Picture 647">
            <a:extLst>
              <a:ext uri="{FF2B5EF4-FFF2-40B4-BE49-F238E27FC236}">
                <a16:creationId xmlns:a16="http://schemas.microsoft.com/office/drawing/2014/main" id="{A6BC2C19-2BAC-46E4-BC94-CDDC128405D1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 rot="15870530">
            <a:off x="1310378" y="14348612"/>
            <a:ext cx="54869" cy="768163"/>
          </a:xfrm>
          <a:prstGeom prst="rect">
            <a:avLst/>
          </a:prstGeom>
        </p:spPr>
      </p:pic>
      <p:pic>
        <p:nvPicPr>
          <p:cNvPr id="697" name="Picture 696">
            <a:extLst>
              <a:ext uri="{FF2B5EF4-FFF2-40B4-BE49-F238E27FC236}">
                <a16:creationId xmlns:a16="http://schemas.microsoft.com/office/drawing/2014/main" id="{6A429C82-2E19-47C0-BB1F-E5B23BCBDB00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 rot="14803390">
            <a:off x="1349840" y="14805673"/>
            <a:ext cx="54869" cy="768163"/>
          </a:xfrm>
          <a:prstGeom prst="rect">
            <a:avLst/>
          </a:prstGeom>
        </p:spPr>
      </p:pic>
      <p:pic>
        <p:nvPicPr>
          <p:cNvPr id="717" name="Picture 716">
            <a:extLst>
              <a:ext uri="{FF2B5EF4-FFF2-40B4-BE49-F238E27FC236}">
                <a16:creationId xmlns:a16="http://schemas.microsoft.com/office/drawing/2014/main" id="{C9282E16-928E-4A92-8928-F0B0637D6963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 rot="13732611">
            <a:off x="1708239" y="15179460"/>
            <a:ext cx="54869" cy="768163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11559AAA-F3A3-487D-9C22-60F8CE552ACE}"/>
              </a:ext>
            </a:extLst>
          </p:cNvPr>
          <p:cNvSpPr/>
          <p:nvPr/>
        </p:nvSpPr>
        <p:spPr>
          <a:xfrm>
            <a:off x="2022747" y="15466200"/>
            <a:ext cx="6193656" cy="609600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3319" name="TextBox 52">
            <a:extLst>
              <a:ext uri="{FF2B5EF4-FFF2-40B4-BE49-F238E27FC236}">
                <a16:creationId xmlns:a16="http://schemas.microsoft.com/office/drawing/2014/main" id="{48D7F2B4-3D81-49AF-8CA7-731BCADD3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6171" y="15605214"/>
            <a:ext cx="16915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9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EXPRESSIONS &amp; </a:t>
            </a:r>
          </a:p>
          <a:p>
            <a:pPr algn="ctr" eaLnBrk="1" hangingPunct="1"/>
            <a:r>
              <a:rPr lang="en-US" altLang="en-US" sz="9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EQUATIONS</a:t>
            </a:r>
          </a:p>
        </p:txBody>
      </p:sp>
      <p:sp>
        <p:nvSpPr>
          <p:cNvPr id="412" name="TextBox 52">
            <a:extLst>
              <a:ext uri="{FF2B5EF4-FFF2-40B4-BE49-F238E27FC236}">
                <a16:creationId xmlns:a16="http://schemas.microsoft.com/office/drawing/2014/main" id="{59D74F82-6254-45DF-8741-BBBF0DA83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7545" y="15628411"/>
            <a:ext cx="150833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9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MEASURES</a:t>
            </a:r>
          </a:p>
        </p:txBody>
      </p:sp>
      <p:sp>
        <p:nvSpPr>
          <p:cNvPr id="415" name="TextBox 52">
            <a:extLst>
              <a:ext uri="{FF2B5EF4-FFF2-40B4-BE49-F238E27FC236}">
                <a16:creationId xmlns:a16="http://schemas.microsoft.com/office/drawing/2014/main" id="{790D0602-8B66-4037-99DC-036035F11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1079" y="15517563"/>
            <a:ext cx="87579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9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FACTORS, </a:t>
            </a:r>
          </a:p>
          <a:p>
            <a:pPr algn="ctr" eaLnBrk="1" hangingPunct="1"/>
            <a:r>
              <a:rPr lang="en-US" altLang="en-US" sz="9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MULTIPLES &amp; PRIMES</a:t>
            </a:r>
          </a:p>
        </p:txBody>
      </p:sp>
      <p:sp>
        <p:nvSpPr>
          <p:cNvPr id="420" name="Rectangle 419">
            <a:extLst>
              <a:ext uri="{FF2B5EF4-FFF2-40B4-BE49-F238E27FC236}">
                <a16:creationId xmlns:a16="http://schemas.microsoft.com/office/drawing/2014/main" id="{2977075A-9464-42E6-9CE5-FBE56D02C20B}"/>
              </a:ext>
            </a:extLst>
          </p:cNvPr>
          <p:cNvSpPr/>
          <p:nvPr/>
        </p:nvSpPr>
        <p:spPr>
          <a:xfrm>
            <a:off x="5473431" y="15311690"/>
            <a:ext cx="73182" cy="8657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22" name="Rectangle 421">
            <a:extLst>
              <a:ext uri="{FF2B5EF4-FFF2-40B4-BE49-F238E27FC236}">
                <a16:creationId xmlns:a16="http://schemas.microsoft.com/office/drawing/2014/main" id="{2977075A-9464-42E6-9CE5-FBE56D02C20B}"/>
              </a:ext>
            </a:extLst>
          </p:cNvPr>
          <p:cNvSpPr/>
          <p:nvPr/>
        </p:nvSpPr>
        <p:spPr>
          <a:xfrm>
            <a:off x="4622680" y="15358883"/>
            <a:ext cx="77497" cy="843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24" name="Rectangle 423">
            <a:extLst>
              <a:ext uri="{FF2B5EF4-FFF2-40B4-BE49-F238E27FC236}">
                <a16:creationId xmlns:a16="http://schemas.microsoft.com/office/drawing/2014/main" id="{2977075A-9464-42E6-9CE5-FBE56D02C20B}"/>
              </a:ext>
            </a:extLst>
          </p:cNvPr>
          <p:cNvSpPr/>
          <p:nvPr/>
        </p:nvSpPr>
        <p:spPr>
          <a:xfrm>
            <a:off x="3800155" y="15433519"/>
            <a:ext cx="61531" cy="681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93" name="Rectangle 492">
            <a:extLst>
              <a:ext uri="{FF2B5EF4-FFF2-40B4-BE49-F238E27FC236}">
                <a16:creationId xmlns:a16="http://schemas.microsoft.com/office/drawing/2014/main" id="{7D3E9787-59A8-459C-9B2A-DF363C2C7F3B}"/>
              </a:ext>
            </a:extLst>
          </p:cNvPr>
          <p:cNvSpPr/>
          <p:nvPr/>
        </p:nvSpPr>
        <p:spPr>
          <a:xfrm>
            <a:off x="6520762" y="15407244"/>
            <a:ext cx="69895" cy="7188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36" name="TextBox 52">
            <a:extLst>
              <a:ext uri="{FF2B5EF4-FFF2-40B4-BE49-F238E27FC236}">
                <a16:creationId xmlns:a16="http://schemas.microsoft.com/office/drawing/2014/main" id="{EA4254AB-7553-4141-86C7-9E264D559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5273" y="15635230"/>
            <a:ext cx="97631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9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2D SHAPES</a:t>
            </a:r>
          </a:p>
        </p:txBody>
      </p:sp>
      <p:sp>
        <p:nvSpPr>
          <p:cNvPr id="413" name="TextBox 52">
            <a:extLst>
              <a:ext uri="{FF2B5EF4-FFF2-40B4-BE49-F238E27FC236}">
                <a16:creationId xmlns:a16="http://schemas.microsoft.com/office/drawing/2014/main" id="{790D0602-8B66-4037-99DC-036035F11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4091" y="15585295"/>
            <a:ext cx="7917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9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PERIMETER, AREA &amp; COORDINATES</a:t>
            </a:r>
          </a:p>
        </p:txBody>
      </p:sp>
      <p:sp>
        <p:nvSpPr>
          <p:cNvPr id="417" name="TextBox 52">
            <a:extLst>
              <a:ext uri="{FF2B5EF4-FFF2-40B4-BE49-F238E27FC236}">
                <a16:creationId xmlns:a16="http://schemas.microsoft.com/office/drawing/2014/main" id="{790D0602-8B66-4037-99DC-036035F11A17}"/>
              </a:ext>
            </a:extLst>
          </p:cNvPr>
          <p:cNvSpPr txBox="1">
            <a:spLocks noChangeArrowheads="1"/>
          </p:cNvSpPr>
          <p:nvPr/>
        </p:nvSpPr>
        <p:spPr bwMode="auto">
          <a:xfrm rot="963657">
            <a:off x="1481203" y="15620962"/>
            <a:ext cx="97631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9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FRACTIONS</a:t>
            </a:r>
          </a:p>
        </p:txBody>
      </p:sp>
      <p:sp>
        <p:nvSpPr>
          <p:cNvPr id="718" name="Rectangle 717">
            <a:extLst>
              <a:ext uri="{FF2B5EF4-FFF2-40B4-BE49-F238E27FC236}">
                <a16:creationId xmlns:a16="http://schemas.microsoft.com/office/drawing/2014/main" id="{AEE3B1F0-9526-4E44-A205-7700D43D94F3}"/>
              </a:ext>
            </a:extLst>
          </p:cNvPr>
          <p:cNvSpPr/>
          <p:nvPr/>
        </p:nvSpPr>
        <p:spPr>
          <a:xfrm>
            <a:off x="2969533" y="15417551"/>
            <a:ext cx="61531" cy="681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83" name="TextBox 52">
            <a:extLst>
              <a:ext uri="{FF2B5EF4-FFF2-40B4-BE49-F238E27FC236}">
                <a16:creationId xmlns:a16="http://schemas.microsoft.com/office/drawing/2014/main" id="{C477EAED-DBCA-4003-979D-926934759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9727" y="15551929"/>
            <a:ext cx="9778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9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NUMBER SENSE AND CALCULATIONS</a:t>
            </a: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2DE4746F-8993-4AE8-B3B6-0ADE93C47E84}"/>
              </a:ext>
            </a:extLst>
          </p:cNvPr>
          <p:cNvSpPr/>
          <p:nvPr/>
        </p:nvSpPr>
        <p:spPr>
          <a:xfrm>
            <a:off x="7533482" y="15134439"/>
            <a:ext cx="1128562" cy="1168098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719" name="Oval 718">
            <a:extLst>
              <a:ext uri="{FF2B5EF4-FFF2-40B4-BE49-F238E27FC236}">
                <a16:creationId xmlns:a16="http://schemas.microsoft.com/office/drawing/2014/main" id="{D0BAFADE-5017-461F-87E4-AE54641C4151}"/>
              </a:ext>
            </a:extLst>
          </p:cNvPr>
          <p:cNvSpPr/>
          <p:nvPr/>
        </p:nvSpPr>
        <p:spPr>
          <a:xfrm>
            <a:off x="7629736" y="15223636"/>
            <a:ext cx="962109" cy="9903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3266" name="TextBox 53">
            <a:extLst>
              <a:ext uri="{FF2B5EF4-FFF2-40B4-BE49-F238E27FC236}">
                <a16:creationId xmlns:a16="http://schemas.microsoft.com/office/drawing/2014/main" id="{F5FA6051-E3D6-45D9-8D50-B0960C3D0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0475" y="15422132"/>
            <a:ext cx="92710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latin typeface="Gill Sans MT Condensed" panose="020B0506020104020203" pitchFamily="34" charset="0"/>
              </a:rPr>
              <a:t>7</a:t>
            </a:r>
          </a:p>
        </p:txBody>
      </p:sp>
      <p:sp>
        <p:nvSpPr>
          <p:cNvPr id="3267" name="TextBox 52">
            <a:extLst>
              <a:ext uri="{FF2B5EF4-FFF2-40B4-BE49-F238E27FC236}">
                <a16:creationId xmlns:a16="http://schemas.microsoft.com/office/drawing/2014/main" id="{604A2FB1-A4ED-4621-9354-727A6D7F1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9213" y="15295132"/>
            <a:ext cx="841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latin typeface="Gill Sans MT Condensed" panose="020B0506020104020203" pitchFamily="34" charset="0"/>
              </a:rPr>
              <a:t>YEAR</a:t>
            </a:r>
          </a:p>
        </p:txBody>
      </p:sp>
      <p:sp>
        <p:nvSpPr>
          <p:cNvPr id="720" name="Rectangle 719">
            <a:extLst>
              <a:ext uri="{FF2B5EF4-FFF2-40B4-BE49-F238E27FC236}">
                <a16:creationId xmlns:a16="http://schemas.microsoft.com/office/drawing/2014/main" id="{5AC01EAA-C7E6-4085-B0AE-D79C261E9DCE}"/>
              </a:ext>
            </a:extLst>
          </p:cNvPr>
          <p:cNvSpPr/>
          <p:nvPr/>
        </p:nvSpPr>
        <p:spPr>
          <a:xfrm>
            <a:off x="7257893" y="6587317"/>
            <a:ext cx="45719" cy="7652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21" name="Rectangle 720">
            <a:extLst>
              <a:ext uri="{FF2B5EF4-FFF2-40B4-BE49-F238E27FC236}">
                <a16:creationId xmlns:a16="http://schemas.microsoft.com/office/drawing/2014/main" id="{AB0A97C9-84CB-4E85-A725-5C3B65FAAEC9}"/>
              </a:ext>
            </a:extLst>
          </p:cNvPr>
          <p:cNvSpPr/>
          <p:nvPr/>
        </p:nvSpPr>
        <p:spPr>
          <a:xfrm flipH="1">
            <a:off x="2146070" y="4348989"/>
            <a:ext cx="45719" cy="7698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22" name="Rectangle 721">
            <a:extLst>
              <a:ext uri="{FF2B5EF4-FFF2-40B4-BE49-F238E27FC236}">
                <a16:creationId xmlns:a16="http://schemas.microsoft.com/office/drawing/2014/main" id="{FEB8306B-F714-4A6C-8E42-1AF25C496976}"/>
              </a:ext>
            </a:extLst>
          </p:cNvPr>
          <p:cNvSpPr/>
          <p:nvPr/>
        </p:nvSpPr>
        <p:spPr>
          <a:xfrm rot="16200000" flipH="1">
            <a:off x="1251793" y="5316507"/>
            <a:ext cx="45719" cy="7698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10769</TotalTime>
  <Words>648</Words>
  <Application>Microsoft Office PowerPoint</Application>
  <PresentationFormat>Custom</PresentationFormat>
  <Paragraphs>236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Gill Sans MT Condensed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N Cooke</cp:lastModifiedBy>
  <cp:revision>559</cp:revision>
  <cp:lastPrinted>2018-09-02T17:44:52Z</cp:lastPrinted>
  <dcterms:created xsi:type="dcterms:W3CDTF">2018-02-08T08:28:53Z</dcterms:created>
  <dcterms:modified xsi:type="dcterms:W3CDTF">2025-11-09T17:56:08Z</dcterms:modified>
</cp:coreProperties>
</file>