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>
        <p:scale>
          <a:sx n="108" d="100"/>
          <a:sy n="108" d="100"/>
        </p:scale>
        <p:origin x="5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microsoft.com/office/2007/relationships/hdphoto" Target="../media/hdphoto4.wdp"/><Relationship Id="rId21" Type="http://schemas.openxmlformats.org/officeDocument/2006/relationships/image" Target="../media/image15.jpeg"/><Relationship Id="rId34" Type="http://schemas.openxmlformats.org/officeDocument/2006/relationships/image" Target="../media/image25.jpeg"/><Relationship Id="rId42" Type="http://schemas.openxmlformats.org/officeDocument/2006/relationships/image" Target="../media/image32.png"/><Relationship Id="rId47" Type="http://schemas.microsoft.com/office/2007/relationships/hdphoto" Target="../media/hdphoto7.wdp"/><Relationship Id="rId50" Type="http://schemas.microsoft.com/office/2007/relationships/hdphoto" Target="../media/hdphoto8.wdp"/><Relationship Id="rId55" Type="http://schemas.openxmlformats.org/officeDocument/2006/relationships/image" Target="../media/image43.png"/><Relationship Id="rId6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gif"/><Relationship Id="rId29" Type="http://schemas.microsoft.com/office/2007/relationships/hdphoto" Target="../media/hdphoto5.wdp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32" Type="http://schemas.openxmlformats.org/officeDocument/2006/relationships/image" Target="../media/image23.jpeg"/><Relationship Id="rId37" Type="http://schemas.openxmlformats.org/officeDocument/2006/relationships/image" Target="../media/image27.png"/><Relationship Id="rId40" Type="http://schemas.openxmlformats.org/officeDocument/2006/relationships/image" Target="../media/image30.jpeg"/><Relationship Id="rId45" Type="http://schemas.openxmlformats.org/officeDocument/2006/relationships/image" Target="../media/image35.png"/><Relationship Id="rId53" Type="http://schemas.openxmlformats.org/officeDocument/2006/relationships/image" Target="../media/image41.jpeg"/><Relationship Id="rId58" Type="http://schemas.openxmlformats.org/officeDocument/2006/relationships/image" Target="../media/image46.png"/><Relationship Id="rId66" Type="http://schemas.openxmlformats.org/officeDocument/2006/relationships/image" Target="../media/image52.png"/><Relationship Id="rId5" Type="http://schemas.openxmlformats.org/officeDocument/2006/relationships/image" Target="../media/image3.png"/><Relationship Id="rId61" Type="http://schemas.openxmlformats.org/officeDocument/2006/relationships/image" Target="../media/image48.jpeg"/><Relationship Id="rId19" Type="http://schemas.openxmlformats.org/officeDocument/2006/relationships/image" Target="../media/image14.png"/><Relationship Id="rId14" Type="http://schemas.openxmlformats.org/officeDocument/2006/relationships/image" Target="../media/image9.jpeg"/><Relationship Id="rId22" Type="http://schemas.openxmlformats.org/officeDocument/2006/relationships/image" Target="../media/image16.png"/><Relationship Id="rId27" Type="http://schemas.openxmlformats.org/officeDocument/2006/relationships/image" Target="../media/image19.jpe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43" Type="http://schemas.openxmlformats.org/officeDocument/2006/relationships/image" Target="../media/image33.jpeg"/><Relationship Id="rId48" Type="http://schemas.openxmlformats.org/officeDocument/2006/relationships/image" Target="../media/image37.png"/><Relationship Id="rId56" Type="http://schemas.openxmlformats.org/officeDocument/2006/relationships/image" Target="../media/image44.jpeg"/><Relationship Id="rId64" Type="http://schemas.openxmlformats.org/officeDocument/2006/relationships/image" Target="../media/image51.png"/><Relationship Id="rId8" Type="http://schemas.openxmlformats.org/officeDocument/2006/relationships/image" Target="../media/image5.jpeg"/><Relationship Id="rId51" Type="http://schemas.openxmlformats.org/officeDocument/2006/relationships/image" Target="../media/image39.jpeg"/><Relationship Id="rId3" Type="http://schemas.openxmlformats.org/officeDocument/2006/relationships/image" Target="../media/image1.png"/><Relationship Id="rId12" Type="http://schemas.openxmlformats.org/officeDocument/2006/relationships/image" Target="../media/image8.gif"/><Relationship Id="rId17" Type="http://schemas.openxmlformats.org/officeDocument/2006/relationships/image" Target="../media/image12.jpe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38" Type="http://schemas.openxmlformats.org/officeDocument/2006/relationships/image" Target="../media/image28.png"/><Relationship Id="rId46" Type="http://schemas.openxmlformats.org/officeDocument/2006/relationships/image" Target="../media/image36.png"/><Relationship Id="rId59" Type="http://schemas.microsoft.com/office/2007/relationships/hdphoto" Target="../media/hdphoto9.wdp"/><Relationship Id="rId67" Type="http://schemas.openxmlformats.org/officeDocument/2006/relationships/image" Target="../media/image53.png"/><Relationship Id="rId20" Type="http://schemas.microsoft.com/office/2007/relationships/hdphoto" Target="../media/hdphoto3.wdp"/><Relationship Id="rId41" Type="http://schemas.openxmlformats.org/officeDocument/2006/relationships/image" Target="../media/image31.jpeg"/><Relationship Id="rId54" Type="http://schemas.openxmlformats.org/officeDocument/2006/relationships/image" Target="../media/image42.jpeg"/><Relationship Id="rId6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hyperlink" Target="https://www.google.co.uk/url?sa=i&amp;rct=j&amp;q=&amp;esrc=s&amp;source=images&amp;cd=&amp;cad=rja&amp;uact=8&amp;ved=2ahUKEwiAmdKJ2NzgAhXDz4UKHeW-AmwQjRx6BAgBEAU&amp;url=https://scottrossonline.com/speed-and-performance/&amp;psig=AOvVaw2wBZ6fAmv1py1D7AhVE4QO&amp;ust=1551383487525537" TargetMode="External"/><Relationship Id="rId28" Type="http://schemas.openxmlformats.org/officeDocument/2006/relationships/image" Target="../media/image20.png"/><Relationship Id="rId36" Type="http://schemas.microsoft.com/office/2007/relationships/hdphoto" Target="../media/hdphoto6.wdp"/><Relationship Id="rId49" Type="http://schemas.openxmlformats.org/officeDocument/2006/relationships/image" Target="../media/image38.png"/><Relationship Id="rId57" Type="http://schemas.openxmlformats.org/officeDocument/2006/relationships/image" Target="../media/image45.png"/><Relationship Id="rId10" Type="http://schemas.openxmlformats.org/officeDocument/2006/relationships/image" Target="../media/image7.png"/><Relationship Id="rId31" Type="http://schemas.openxmlformats.org/officeDocument/2006/relationships/image" Target="../media/image22.png"/><Relationship Id="rId44" Type="http://schemas.openxmlformats.org/officeDocument/2006/relationships/image" Target="../media/image34.jpeg"/><Relationship Id="rId52" Type="http://schemas.openxmlformats.org/officeDocument/2006/relationships/image" Target="../media/image40.jpeg"/><Relationship Id="rId60" Type="http://schemas.openxmlformats.org/officeDocument/2006/relationships/image" Target="../media/image47.png"/><Relationship Id="rId65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3" Type="http://schemas.openxmlformats.org/officeDocument/2006/relationships/hyperlink" Target="http://www.wvli927.com/2016/03/18/unemployment-up-in-kankakee-2/" TargetMode="External"/><Relationship Id="rId18" Type="http://schemas.openxmlformats.org/officeDocument/2006/relationships/image" Target="../media/image13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>
            <a:extLst>
              <a:ext uri="{FF2B5EF4-FFF2-40B4-BE49-F238E27FC236}">
                <a16:creationId xmlns:a16="http://schemas.microsoft.com/office/drawing/2014/main" id="{1F21545B-B913-4EA7-A143-08C76E627681}"/>
              </a:ext>
            </a:extLst>
          </p:cNvPr>
          <p:cNvSpPr txBox="1"/>
          <p:nvPr/>
        </p:nvSpPr>
        <p:spPr>
          <a:xfrm>
            <a:off x="-28021" y="-5831"/>
            <a:ext cx="9696166" cy="17585258"/>
          </a:xfrm>
          <a:prstGeom prst="rect">
            <a:avLst/>
          </a:prstGeom>
          <a:noFill/>
          <a:ln w="165100">
            <a:solidFill>
              <a:srgbClr val="AA976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689751" y="13627528"/>
            <a:ext cx="2779712" cy="2550255"/>
          </a:xfrm>
          <a:prstGeom prst="blockArc">
            <a:avLst>
              <a:gd name="adj1" fmla="val 10595461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1927989" y="15566331"/>
            <a:ext cx="6365875" cy="70594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61147" y="11442723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3352463"/>
            <a:ext cx="5968979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68513" y="11094222"/>
            <a:ext cx="5842000" cy="59055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13584" y="9292701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546421" y="7217934"/>
            <a:ext cx="2865775" cy="1976956"/>
          </a:xfrm>
          <a:prstGeom prst="blockArc">
            <a:avLst>
              <a:gd name="adj1" fmla="val 10710927"/>
              <a:gd name="adj2" fmla="val 315505"/>
              <a:gd name="adj3" fmla="val 33343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728334" y="9005115"/>
            <a:ext cx="6307847" cy="631641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44538" y="4871433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564063"/>
            <a:ext cx="6197797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8273786" y="4225421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8400156" y="4342613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2754312" y="6432947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912666" y="659760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93691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59719" y="1210468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1447205" y="13110677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580714" y="13259122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198" y="12135096"/>
            <a:ext cx="10032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SassoonPrimaryInfant" pitchFamily="2" charset="0"/>
              </a:rPr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606" y="12368569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SassoonPrimaryInfant" pitchFamily="2" charset="0"/>
              </a:rPr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796" y="6611888"/>
            <a:ext cx="841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SassoonPrimaryInfant" pitchFamily="2" charset="0"/>
              </a:rPr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662" y="6762093"/>
            <a:ext cx="896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SassoonPrimaryInfant" pitchFamily="2" charset="0"/>
              </a:rPr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750" y="4536024"/>
            <a:ext cx="93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SassoonPrimaryInfant" pitchFamily="2" charset="0"/>
              </a:rPr>
              <a:t>Exam &amp; Post-16</a:t>
            </a:r>
          </a:p>
          <a:p>
            <a:pPr algn="ctr" eaLnBrk="1" hangingPunct="1"/>
            <a:r>
              <a:rPr lang="en-US" altLang="en-US" sz="1200" dirty="0">
                <a:latin typeface="SassoonPrimaryInfant" pitchFamily="2" charset="0"/>
              </a:rPr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4188456" y="8629854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4322760" y="8799607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489" y="8777399"/>
            <a:ext cx="977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SassoonPrimaryInfant" pitchFamily="2" charset="0"/>
              </a:rPr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096" y="8977174"/>
            <a:ext cx="928806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SassoonPrimaryInfant" pitchFamily="2" charset="0"/>
              </a:rPr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233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355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10597"/>
          <a:stretch/>
        </p:blipFill>
        <p:spPr bwMode="auto">
          <a:xfrm>
            <a:off x="8582024" y="15968145"/>
            <a:ext cx="960439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5587663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SassoonPrimaryInfant" pitchFamily="2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39398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SassoonPrimaryInfant" pitchFamily="2" charset="0"/>
              </a:rPr>
              <a:t>Year</a:t>
            </a:r>
          </a:p>
        </p:txBody>
      </p:sp>
      <p:sp>
        <p:nvSpPr>
          <p:cNvPr id="3268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386" y="15587532"/>
            <a:ext cx="2130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Who were the Romans and in what ways did they change the British Isles?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5574244" y="15509875"/>
            <a:ext cx="72493" cy="891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384" y="15525976"/>
            <a:ext cx="17637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What was the Norman Conquest and how did it shape the British Isles between 1066 and 1485?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 flipH="1">
            <a:off x="3284536" y="15513049"/>
            <a:ext cx="169417" cy="902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624" y="13498685"/>
            <a:ext cx="113830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SassoonPrimaryInfant" pitchFamily="2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22" y="13298323"/>
            <a:ext cx="102238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SassoonPrimaryInfant" pitchFamily="2" charset="0"/>
              </a:rPr>
              <a:t>Year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0" y="87793"/>
            <a:ext cx="5033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b="1" dirty="0">
                <a:latin typeface="SassoonPrimaryInfant" pitchFamily="2" charset="0"/>
              </a:rPr>
              <a:t>History </a:t>
            </a:r>
          </a:p>
          <a:p>
            <a:r>
              <a:rPr lang="en-GB" altLang="en-US" sz="3600" b="1" dirty="0">
                <a:latin typeface="SassoonPrimaryInfant" pitchFamily="2" charset="0"/>
              </a:rPr>
              <a:t>Learning Journey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572000" y="1326356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7156844" y="13340535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300" y="11208653"/>
            <a:ext cx="3084880" cy="27699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Why was the </a:t>
            </a:r>
            <a:r>
              <a:rPr lang="en-GB" sz="1200" b="1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Holocaust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 able to happen?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6856413" y="1104106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642600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509963" y="1102201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 rot="20090344">
            <a:off x="7956681" y="888853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5893836" y="6773394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4039462">
            <a:off x="1383552" y="1061582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00" idx="0"/>
          </p:cNvCxnSpPr>
          <p:nvPr/>
        </p:nvCxnSpPr>
        <p:spPr>
          <a:xfrm flipV="1">
            <a:off x="1858931" y="2018221"/>
            <a:ext cx="311337" cy="4861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962" y="2504391"/>
            <a:ext cx="61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Describing key features</a:t>
            </a:r>
          </a:p>
        </p:txBody>
      </p:sp>
      <p:sp>
        <p:nvSpPr>
          <p:cNvPr id="30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206" y="2906503"/>
            <a:ext cx="61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Explaining changes over time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02" idx="0"/>
          </p:cNvCxnSpPr>
          <p:nvPr/>
        </p:nvCxnSpPr>
        <p:spPr>
          <a:xfrm flipV="1">
            <a:off x="2398175" y="2035138"/>
            <a:ext cx="5282" cy="8713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06" idx="0"/>
          </p:cNvCxnSpPr>
          <p:nvPr/>
        </p:nvCxnSpPr>
        <p:spPr>
          <a:xfrm flipH="1" flipV="1">
            <a:off x="2883332" y="2036966"/>
            <a:ext cx="113016" cy="3789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794" y="2415910"/>
            <a:ext cx="735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Explaining causes and consequences</a:t>
            </a:r>
          </a:p>
        </p:txBody>
      </p:sp>
      <p:sp>
        <p:nvSpPr>
          <p:cNvPr id="30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60" y="2940994"/>
            <a:ext cx="735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Explaining the importance of events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 flipV="1">
            <a:off x="3347013" y="2031690"/>
            <a:ext cx="295631" cy="8924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13" idx="0"/>
          </p:cNvCxnSpPr>
          <p:nvPr/>
        </p:nvCxnSpPr>
        <p:spPr>
          <a:xfrm flipH="1" flipV="1">
            <a:off x="3899812" y="2046608"/>
            <a:ext cx="228316" cy="3344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74" y="2381077"/>
            <a:ext cx="735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Developing narrative accounts</a:t>
            </a:r>
          </a:p>
        </p:txBody>
      </p:sp>
      <p:sp>
        <p:nvSpPr>
          <p:cNvPr id="31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405" y="2947670"/>
            <a:ext cx="735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Analysing and evaluating </a:t>
            </a:r>
            <a:r>
              <a:rPr lang="en-US" altLang="en-US" sz="800" dirty="0" err="1">
                <a:latin typeface="SassoonPrimaryInfant" pitchFamily="2" charset="0"/>
              </a:rPr>
              <a:t>hypothesese</a:t>
            </a:r>
            <a:r>
              <a:rPr lang="en-US" altLang="en-US" sz="800" dirty="0">
                <a:latin typeface="SassoonPrimaryInfant" pitchFamily="2" charset="0"/>
              </a:rPr>
              <a:t>  </a:t>
            </a: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17" idx="0"/>
          </p:cNvCxnSpPr>
          <p:nvPr/>
        </p:nvCxnSpPr>
        <p:spPr>
          <a:xfrm flipH="1" flipV="1">
            <a:off x="4608003" y="2044836"/>
            <a:ext cx="13956" cy="9028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678" y="2534428"/>
            <a:ext cx="735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Making inferences from historical sources </a:t>
            </a: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23" idx="0"/>
          </p:cNvCxnSpPr>
          <p:nvPr/>
        </p:nvCxnSpPr>
        <p:spPr>
          <a:xfrm flipH="1" flipV="1">
            <a:off x="5099486" y="2047390"/>
            <a:ext cx="146746" cy="4870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29" idx="0"/>
          </p:cNvCxnSpPr>
          <p:nvPr/>
        </p:nvCxnSpPr>
        <p:spPr>
          <a:xfrm flipH="1" flipV="1">
            <a:off x="5622787" y="2031690"/>
            <a:ext cx="241031" cy="11145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264" y="3146227"/>
            <a:ext cx="735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Judging the usefulness of historical sources</a:t>
            </a:r>
          </a:p>
        </p:txBody>
      </p:sp>
      <p:sp>
        <p:nvSpPr>
          <p:cNvPr id="34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512" y="2302467"/>
            <a:ext cx="735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Developing enquiries from historical sources </a:t>
            </a:r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 flipV="1">
            <a:off x="6123986" y="2024493"/>
            <a:ext cx="84805" cy="28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 flipV="1">
            <a:off x="6762699" y="2030503"/>
            <a:ext cx="167442" cy="7988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100" y="2838325"/>
            <a:ext cx="8057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Identifying and explaining how and why interpretations of the past differ</a:t>
            </a:r>
          </a:p>
        </p:txBody>
      </p:sp>
      <p:sp>
        <p:nvSpPr>
          <p:cNvPr id="351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148" y="2519789"/>
            <a:ext cx="891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SassoonPrimaryInfant" pitchFamily="2" charset="0"/>
              </a:rPr>
              <a:t>Analysing and evaluating interpretations of the past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 flipV="1">
            <a:off x="7515926" y="2010834"/>
            <a:ext cx="177748" cy="5269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665" y="13351481"/>
            <a:ext cx="2061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In what ways did industrialisation change Britain?</a:t>
            </a:r>
          </a:p>
        </p:txBody>
      </p:sp>
      <p:sp>
        <p:nvSpPr>
          <p:cNvPr id="356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141" y="13401840"/>
            <a:ext cx="2491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Was the ‘</a:t>
            </a:r>
            <a:r>
              <a:rPr lang="en-GB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Great War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’ really that great?</a:t>
            </a:r>
          </a:p>
        </p:txBody>
      </p:sp>
      <p:sp>
        <p:nvSpPr>
          <p:cNvPr id="365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372" y="11130644"/>
            <a:ext cx="1994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How and why did British society become so diverse?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5429299" y="8943527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2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291" y="9047087"/>
            <a:ext cx="222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Medicine in Britain,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c.1250-present</a:t>
            </a:r>
          </a:p>
        </p:txBody>
      </p:sp>
      <p:sp>
        <p:nvSpPr>
          <p:cNvPr id="375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906" y="6838651"/>
            <a:ext cx="1597781" cy="4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Weimar and Nazi Germany, 1919-39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3273216" y="460940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7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733" y="4636711"/>
            <a:ext cx="4350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Conflict in the Middle East</a:t>
            </a:r>
          </a:p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1945-95</a:t>
            </a:r>
          </a:p>
        </p:txBody>
      </p:sp>
      <p:pic>
        <p:nvPicPr>
          <p:cNvPr id="1058" name="Picture 34" descr="skills Logo | Free Logo Design Tool from Flaming 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28258" r="18587" b="29284"/>
          <a:stretch/>
        </p:blipFill>
        <p:spPr bwMode="auto">
          <a:xfrm rot="16200000">
            <a:off x="8069799" y="1928338"/>
            <a:ext cx="1578860" cy="4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Adolf Hitler - Cartoon - 851x852 PNG Download - PNGk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86" b="96983" l="14747" r="84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7" r="15315"/>
          <a:stretch/>
        </p:blipFill>
        <p:spPr bwMode="auto">
          <a:xfrm>
            <a:off x="8837180" y="13108330"/>
            <a:ext cx="686630" cy="8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Supporting NHS recruitment of front line staf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32" y="7741220"/>
            <a:ext cx="1106639" cy="12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" name="Picture 580" descr="See the source 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5" y="5491618"/>
            <a:ext cx="788341" cy="89381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604" name="Picture 603" descr="See the source image"/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/>
          <a:stretch/>
        </p:blipFill>
        <p:spPr bwMode="auto">
          <a:xfrm>
            <a:off x="1255099" y="6452734"/>
            <a:ext cx="581770" cy="714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7" name="Picture 93" descr="January ACT Holler Challenge! - The Holler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7" b="84444" l="1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1" b="14666"/>
          <a:stretch/>
        </p:blipFill>
        <p:spPr bwMode="auto">
          <a:xfrm>
            <a:off x="1928389" y="3838467"/>
            <a:ext cx="1247460" cy="6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▷ Germany Flag: Animated Images, Gifs, Pictures &amp; Animations ..."/>
          <p:cNvPicPr>
            <a:picLocks noChangeAspect="1" noChangeArrowheads="1" noCrop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9" y="10541833"/>
            <a:ext cx="613070" cy="6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" name="Picture 93" descr="January ACT Holler Challenge! - The Holler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7" b="84444" l="1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1" b="14666"/>
          <a:stretch/>
        </p:blipFill>
        <p:spPr bwMode="auto">
          <a:xfrm rot="20789993">
            <a:off x="7915283" y="9797786"/>
            <a:ext cx="1838902" cy="7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" name="irc_mi" descr="Image result for unemployment up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334341"/>
            <a:ext cx="1272389" cy="88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Picture 103" descr="File:Professor Teaching a Student Cartoon.svg - Wikimedia Common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6547" r="24445" b="13691"/>
          <a:stretch/>
        </p:blipFill>
        <p:spPr bwMode="auto">
          <a:xfrm>
            <a:off x="613223" y="2404187"/>
            <a:ext cx="811565" cy="9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" name="Picture 738"/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96" y="3756377"/>
            <a:ext cx="1010620" cy="781050"/>
          </a:xfrm>
          <a:prstGeom prst="rect">
            <a:avLst/>
          </a:prstGeom>
        </p:spPr>
      </p:pic>
      <p:pic>
        <p:nvPicPr>
          <p:cNvPr id="1129" name="Picture 105" descr="six day war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r="3634" b="7705"/>
          <a:stretch/>
        </p:blipFill>
        <p:spPr bwMode="auto">
          <a:xfrm>
            <a:off x="4484240" y="3685598"/>
            <a:ext cx="1421935" cy="8309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" name="Picture 749" descr="See the source image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36" y="5179544"/>
            <a:ext cx="1071570" cy="78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Picture 107" descr="Yasser Arafat By Gero | Politics Cartoon | TOONPOOL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200" b="95800" l="5510" r="94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88" y="3671979"/>
            <a:ext cx="1273313" cy="8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0" name="Picture 769" descr="See the source image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97" y="5207556"/>
            <a:ext cx="1756531" cy="1244239"/>
          </a:xfrm>
          <a:prstGeom prst="ellipse">
            <a:avLst/>
          </a:prstGeom>
          <a:noFill/>
          <a:ln w="12700">
            <a:solidFill>
              <a:srgbClr val="000000"/>
            </a:solidFill>
          </a:ln>
          <a:effectLst>
            <a:softEdge rad="31750"/>
          </a:effectLst>
        </p:spPr>
      </p:pic>
      <p:pic>
        <p:nvPicPr>
          <p:cNvPr id="779" name="Picture 778" descr="See the source image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25" y="4267394"/>
            <a:ext cx="785031" cy="119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irc_mi" descr="Related image">
            <a:hlinkClick r:id="rId23"/>
          </p:cNvPr>
          <p:cNvPicPr/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3369" b="18200"/>
          <a:stretch/>
        </p:blipFill>
        <p:spPr bwMode="auto">
          <a:xfrm>
            <a:off x="7433110" y="5491618"/>
            <a:ext cx="1992990" cy="403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41D0D-19D1-4503-BBFA-DB25C76CA057}"/>
              </a:ext>
            </a:extLst>
          </p:cNvPr>
          <p:cNvSpPr txBox="1"/>
          <p:nvPr/>
        </p:nvSpPr>
        <p:spPr>
          <a:xfrm>
            <a:off x="1509598" y="4638707"/>
            <a:ext cx="177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Early Elizabethan England, 1558-88</a:t>
            </a:r>
          </a:p>
        </p:txBody>
      </p:sp>
      <p:pic>
        <p:nvPicPr>
          <p:cNvPr id="327" name="Picture 326" descr="See the source image">
            <a:extLst>
              <a:ext uri="{FF2B5EF4-FFF2-40B4-BE49-F238E27FC236}">
                <a16:creationId xmlns:a16="http://schemas.microsoft.com/office/drawing/2014/main" id="{8429853E-ECAF-4D56-B550-732862D7DA4E}"/>
              </a:ext>
            </a:extLst>
          </p:cNvPr>
          <p:cNvPicPr/>
          <p:nvPr/>
        </p:nvPicPr>
        <p:blipFill rotWithShape="1"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9148" r="10173" b="7278"/>
          <a:stretch/>
        </p:blipFill>
        <p:spPr bwMode="auto">
          <a:xfrm>
            <a:off x="332492" y="6628984"/>
            <a:ext cx="779438" cy="1380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0" name="Picture 91" descr="Renaissance Studies on Twitter: &quot;'Elizabeth I and Mary Queen of ...">
            <a:extLst>
              <a:ext uri="{FF2B5EF4-FFF2-40B4-BE49-F238E27FC236}">
                <a16:creationId xmlns:a16="http://schemas.microsoft.com/office/drawing/2014/main" id="{50E7BE52-6DF5-4A0F-AE95-10732A985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5292"/>
          <a:stretch/>
        </p:blipFill>
        <p:spPr bwMode="auto">
          <a:xfrm>
            <a:off x="1903794" y="5338819"/>
            <a:ext cx="1094132" cy="12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330" descr="See the source image">
            <a:extLst>
              <a:ext uri="{FF2B5EF4-FFF2-40B4-BE49-F238E27FC236}">
                <a16:creationId xmlns:a16="http://schemas.microsoft.com/office/drawing/2014/main" id="{6F5CD7D8-4A92-49DD-A6A6-FCD5F9084FBF}"/>
              </a:ext>
            </a:extLst>
          </p:cNvPr>
          <p:cNvPicPr/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8701" l="2174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4" y="3669322"/>
            <a:ext cx="1013575" cy="135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Picture 28" descr="500+ Best German Flag Images &amp; Pictures in HD - Pixabay">
            <a:extLst>
              <a:ext uri="{FF2B5EF4-FFF2-40B4-BE49-F238E27FC236}">
                <a16:creationId xmlns:a16="http://schemas.microsoft.com/office/drawing/2014/main" id="{87E6F3DC-ABF7-407B-A545-0CC0D0E8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36" y="5294805"/>
            <a:ext cx="1369903" cy="15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46" descr="File:Yellow star Jude Jew.svg - Wikimedia Commons">
            <a:extLst>
              <a:ext uri="{FF2B5EF4-FFF2-40B4-BE49-F238E27FC236}">
                <a16:creationId xmlns:a16="http://schemas.microsoft.com/office/drawing/2014/main" id="{87C62056-3400-4042-97AF-D1BC80B6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61" y="7061130"/>
            <a:ext cx="810485" cy="12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48" descr="Swastika Apollo Gobo 2533">
            <a:extLst>
              <a:ext uri="{FF2B5EF4-FFF2-40B4-BE49-F238E27FC236}">
                <a16:creationId xmlns:a16="http://schemas.microsoft.com/office/drawing/2014/main" id="{812BF76B-200A-4256-857E-3062EF06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57" y="6041206"/>
            <a:ext cx="696087" cy="6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6483E-11E6-46C6-97FD-71558818C7C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25115" y="7319134"/>
            <a:ext cx="963251" cy="1243692"/>
          </a:xfrm>
          <a:prstGeom prst="rect">
            <a:avLst/>
          </a:prstGeom>
        </p:spPr>
      </p:pic>
      <p:pic>
        <p:nvPicPr>
          <p:cNvPr id="335" name="Picture 97" descr="17 Reasons Why Germany's Weimar Republic Was a Party-Lovers Paradise">
            <a:extLst>
              <a:ext uri="{FF2B5EF4-FFF2-40B4-BE49-F238E27FC236}">
                <a16:creationId xmlns:a16="http://schemas.microsoft.com/office/drawing/2014/main" id="{DC870912-8D9F-43D5-AA53-7488C83D4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b="1573"/>
          <a:stretch/>
        </p:blipFill>
        <p:spPr bwMode="auto">
          <a:xfrm>
            <a:off x="6633167" y="5689960"/>
            <a:ext cx="2272114" cy="94882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6E3C8-A859-46D8-89B4-E365D418ADA8}"/>
              </a:ext>
            </a:extLst>
          </p:cNvPr>
          <p:cNvSpPr txBox="1"/>
          <p:nvPr/>
        </p:nvSpPr>
        <p:spPr>
          <a:xfrm>
            <a:off x="5984785" y="6797174"/>
            <a:ext cx="245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The British sector of the Western Front, 1914-18: injuries, treatment and the trenches</a:t>
            </a:r>
          </a:p>
        </p:txBody>
      </p:sp>
      <p:pic>
        <p:nvPicPr>
          <p:cNvPr id="278" name="Picture 87" descr="Cetfast 10mg Tablet - Medicine Cartoon Png , Free Transparent ...">
            <a:extLst>
              <a:ext uri="{FF2B5EF4-FFF2-40B4-BE49-F238E27FC236}">
                <a16:creationId xmlns:a16="http://schemas.microsoft.com/office/drawing/2014/main" id="{404DB8AA-0E43-4629-A29D-C4F7C90A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93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36" y="7474320"/>
            <a:ext cx="1540647" cy="15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811C27-C616-4A12-B881-9FDCA1E2923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551714" y="9681832"/>
            <a:ext cx="1177239" cy="562174"/>
          </a:xfrm>
          <a:prstGeom prst="rect">
            <a:avLst/>
          </a:prstGeom>
        </p:spPr>
      </p:pic>
      <p:pic>
        <p:nvPicPr>
          <p:cNvPr id="281" name="Picture 79" descr="Coronavirus (COVID-19): what you need to do - GOV.UK">
            <a:extLst>
              <a:ext uri="{FF2B5EF4-FFF2-40B4-BE49-F238E27FC236}">
                <a16:creationId xmlns:a16="http://schemas.microsoft.com/office/drawing/2014/main" id="{03459412-DEF6-4A1F-852F-AB9566855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3" t="10468" r="33194" b="19559"/>
          <a:stretch/>
        </p:blipFill>
        <p:spPr bwMode="auto">
          <a:xfrm>
            <a:off x="6914430" y="9716436"/>
            <a:ext cx="867929" cy="5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A6907-FD0A-4847-997E-15BA2A13045B}"/>
              </a:ext>
            </a:extLst>
          </p:cNvPr>
          <p:cNvSpPr txBox="1"/>
          <p:nvPr/>
        </p:nvSpPr>
        <p:spPr>
          <a:xfrm>
            <a:off x="1323703" y="9068649"/>
            <a:ext cx="257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Why is Manchester such an important city in the British Isles?</a:t>
            </a:r>
          </a:p>
        </p:txBody>
      </p:sp>
      <p:pic>
        <p:nvPicPr>
          <p:cNvPr id="265" name="Picture 12" descr="Emmeline Pankhurst Illustration - Twinkl">
            <a:extLst>
              <a:ext uri="{FF2B5EF4-FFF2-40B4-BE49-F238E27FC236}">
                <a16:creationId xmlns:a16="http://schemas.microsoft.com/office/drawing/2014/main" id="{0B32644B-15E3-401E-B148-16887DAB2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r="23952"/>
          <a:stretch/>
        </p:blipFill>
        <p:spPr bwMode="auto">
          <a:xfrm>
            <a:off x="2488565" y="7867118"/>
            <a:ext cx="926110" cy="10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16" descr="The Smiths and Morrissey - Photos | Facebook">
            <a:extLst>
              <a:ext uri="{FF2B5EF4-FFF2-40B4-BE49-F238E27FC236}">
                <a16:creationId xmlns:a16="http://schemas.microsoft.com/office/drawing/2014/main" id="{5A1969D5-B32E-4E58-8876-5F434F60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52" y="9750703"/>
            <a:ext cx="669634" cy="6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20" descr="What is the cause of Noel and Liam Gallagher's feud?">
            <a:extLst>
              <a:ext uri="{FF2B5EF4-FFF2-40B4-BE49-F238E27FC236}">
                <a16:creationId xmlns:a16="http://schemas.microsoft.com/office/drawing/2014/main" id="{C73CCD95-F464-4536-B657-CA603531B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/>
          <a:stretch/>
        </p:blipFill>
        <p:spPr bwMode="auto">
          <a:xfrm>
            <a:off x="115862" y="8633349"/>
            <a:ext cx="1224981" cy="13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34" descr="Vimto Out of Home -">
            <a:extLst>
              <a:ext uri="{FF2B5EF4-FFF2-40B4-BE49-F238E27FC236}">
                <a16:creationId xmlns:a16="http://schemas.microsoft.com/office/drawing/2014/main" id="{23ACC59A-4441-4268-8376-686F5513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9" y="10140664"/>
            <a:ext cx="1281023" cy="8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36" descr="Cover of Jacqueline Riding's new book 'Peterloo'.">
            <a:extLst>
              <a:ext uri="{FF2B5EF4-FFF2-40B4-BE49-F238E27FC236}">
                <a16:creationId xmlns:a16="http://schemas.microsoft.com/office/drawing/2014/main" id="{72A57EB4-4801-4E1E-99AC-851B567E3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700" r="1715" b="13196"/>
          <a:stretch/>
        </p:blipFill>
        <p:spPr bwMode="auto">
          <a:xfrm rot="20674212">
            <a:off x="1158178" y="7669610"/>
            <a:ext cx="1176877" cy="14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14" descr="On the sixth day god created manchester hi-res stock photography and images  - Alamy">
            <a:extLst>
              <a:ext uri="{FF2B5EF4-FFF2-40B4-BE49-F238E27FC236}">
                <a16:creationId xmlns:a16="http://schemas.microsoft.com/office/drawing/2014/main" id="{374E6E16-EADC-4294-902A-F803D764E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"/>
          <a:stretch/>
        </p:blipFill>
        <p:spPr bwMode="auto">
          <a:xfrm>
            <a:off x="3494971" y="8054437"/>
            <a:ext cx="1023839" cy="9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2" descr="Diversity &amp; Inclusion in the UK | Careers | BAE Systems | United Kingdom">
            <a:extLst>
              <a:ext uri="{FF2B5EF4-FFF2-40B4-BE49-F238E27FC236}">
                <a16:creationId xmlns:a16="http://schemas.microsoft.com/office/drawing/2014/main" id="{48A77192-5627-42CD-9063-E2088CE7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66" y="10480018"/>
            <a:ext cx="2202918" cy="6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69" descr="WWI_Cartoon">
            <a:extLst>
              <a:ext uri="{FF2B5EF4-FFF2-40B4-BE49-F238E27FC236}">
                <a16:creationId xmlns:a16="http://schemas.microsoft.com/office/drawing/2014/main" id="{94BF90ED-58FB-4250-99D6-1FC86D5C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2878" b="93885" l="1747" r="94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95" y="6191716"/>
            <a:ext cx="876830" cy="13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Picture 18" descr="Lauren Hemp">
            <a:extLst>
              <a:ext uri="{FF2B5EF4-FFF2-40B4-BE49-F238E27FC236}">
                <a16:creationId xmlns:a16="http://schemas.microsoft.com/office/drawing/2014/main" id="{3158F51E-6322-4F09-B16D-4D3CBD304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458" r="7973"/>
          <a:stretch/>
        </p:blipFill>
        <p:spPr bwMode="auto">
          <a:xfrm>
            <a:off x="3491439" y="9162756"/>
            <a:ext cx="833801" cy="11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D00F5554-DFC6-4538-B539-7869868BC12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80789" y="10408578"/>
            <a:ext cx="963251" cy="1017715"/>
          </a:xfrm>
          <a:prstGeom prst="rect">
            <a:avLst/>
          </a:prstGeom>
        </p:spPr>
      </p:pic>
      <p:pic>
        <p:nvPicPr>
          <p:cNvPr id="282" name="Picture 46" descr="File:Yellow star Jude Jew.svg - Wikimedia Commons">
            <a:extLst>
              <a:ext uri="{FF2B5EF4-FFF2-40B4-BE49-F238E27FC236}">
                <a16:creationId xmlns:a16="http://schemas.microsoft.com/office/drawing/2014/main" id="{28F3920E-0A4C-4262-85A8-DCE20811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86" y="9911268"/>
            <a:ext cx="965100" cy="10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48" descr="Swastika Apollo Gobo 2533">
            <a:extLst>
              <a:ext uri="{FF2B5EF4-FFF2-40B4-BE49-F238E27FC236}">
                <a16:creationId xmlns:a16="http://schemas.microsoft.com/office/drawing/2014/main" id="{B77FC066-7655-4E77-952D-FDB95D2E7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77" y="10414929"/>
            <a:ext cx="707667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3F536-E1CC-4376-B0FD-E3944E5EFE6D}"/>
              </a:ext>
            </a:extLst>
          </p:cNvPr>
          <p:cNvSpPr txBox="1"/>
          <p:nvPr/>
        </p:nvSpPr>
        <p:spPr>
          <a:xfrm>
            <a:off x="7177830" y="13335555"/>
            <a:ext cx="145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Why was World War II truly a world war?</a:t>
            </a:r>
          </a:p>
        </p:txBody>
      </p:sp>
      <p:pic>
        <p:nvPicPr>
          <p:cNvPr id="284" name="Picture 283" descr="Education - Minifig Battlefields">
            <a:extLst>
              <a:ext uri="{FF2B5EF4-FFF2-40B4-BE49-F238E27FC236}">
                <a16:creationId xmlns:a16="http://schemas.microsoft.com/office/drawing/2014/main" id="{C2BCA671-598C-4D3D-B5AE-17EE1D52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9315" b="100000" l="12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70" y="12032149"/>
            <a:ext cx="1007088" cy="12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84" descr="Education - Minifig Battlefields">
            <a:extLst>
              <a:ext uri="{FF2B5EF4-FFF2-40B4-BE49-F238E27FC236}">
                <a16:creationId xmlns:a16="http://schemas.microsoft.com/office/drawing/2014/main" id="{E06648B3-B094-4863-8862-41019E1A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9315" b="100000" l="12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30" y="7150780"/>
            <a:ext cx="1112694" cy="16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8" descr="World war two soldier american cartoon shield Vector Image">
            <a:extLst>
              <a:ext uri="{FF2B5EF4-FFF2-40B4-BE49-F238E27FC236}">
                <a16:creationId xmlns:a16="http://schemas.microsoft.com/office/drawing/2014/main" id="{3B51BB3F-3C08-452F-ACC0-2D9413618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7506661" y="12528485"/>
            <a:ext cx="589629" cy="70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10" descr="British Empire in World War II - Wikipedia">
            <a:extLst>
              <a:ext uri="{FF2B5EF4-FFF2-40B4-BE49-F238E27FC236}">
                <a16:creationId xmlns:a16="http://schemas.microsoft.com/office/drawing/2014/main" id="{9C125665-A93D-48AA-A0EE-0A57EE59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19" y="14036953"/>
            <a:ext cx="1191844" cy="6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56" descr="David Olusoga: 'Black soldiers were expendable – then forgettable' | First world  war | The Guardian">
            <a:extLst>
              <a:ext uri="{FF2B5EF4-FFF2-40B4-BE49-F238E27FC236}">
                <a16:creationId xmlns:a16="http://schemas.microsoft.com/office/drawing/2014/main" id="{139E9294-3289-4890-B429-BBE160D5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07" y="11869310"/>
            <a:ext cx="1358234" cy="14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50" descr="The Manchester Bee | The Manchester Bee | Manchester City Council">
            <a:extLst>
              <a:ext uri="{FF2B5EF4-FFF2-40B4-BE49-F238E27FC236}">
                <a16:creationId xmlns:a16="http://schemas.microsoft.com/office/drawing/2014/main" id="{96905CDE-FBFF-420E-B053-7A845A074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12574" r="7866" b="6934"/>
          <a:stretch/>
        </p:blipFill>
        <p:spPr bwMode="auto">
          <a:xfrm>
            <a:off x="1353395" y="12147730"/>
            <a:ext cx="1008475" cy="8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44" descr="Free Industrial Revolution Cliparts, Download Free Industrial Revolution  Cliparts png images, Free ClipArts on Clipart Library">
            <a:extLst>
              <a:ext uri="{FF2B5EF4-FFF2-40B4-BE49-F238E27FC236}">
                <a16:creationId xmlns:a16="http://schemas.microsoft.com/office/drawing/2014/main" id="{DCE7A1A8-7866-4C70-A8CD-90D23E15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03" y="12032149"/>
            <a:ext cx="1933640" cy="11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77A43-A7AA-42C4-B5B5-722AEF47CA5D}"/>
              </a:ext>
            </a:extLst>
          </p:cNvPr>
          <p:cNvSpPr txBox="1"/>
          <p:nvPr/>
        </p:nvSpPr>
        <p:spPr>
          <a:xfrm>
            <a:off x="1125769" y="15589467"/>
            <a:ext cx="22046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Who were the Tudor monarchs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light" panose="020B0402040204020203" pitchFamily="34" charset="0"/>
              </a:rPr>
              <a:t>and what was it like to experience life in Tudor England?</a:t>
            </a:r>
          </a:p>
        </p:txBody>
      </p:sp>
      <p:pic>
        <p:nvPicPr>
          <p:cNvPr id="291" name="Picture 16" descr="Learn and revise about the Spanish Armada when Philip II of Spain ...">
            <a:extLst>
              <a:ext uri="{FF2B5EF4-FFF2-40B4-BE49-F238E27FC236}">
                <a16:creationId xmlns:a16="http://schemas.microsoft.com/office/drawing/2014/main" id="{09C48845-78BF-4043-858D-DB6782F7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09" y="14695509"/>
            <a:ext cx="2034042" cy="7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20696-ABAF-4407-8B94-07B7F3EA95C3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93917" y="13975758"/>
            <a:ext cx="713294" cy="1201016"/>
          </a:xfrm>
          <a:prstGeom prst="rect">
            <a:avLst/>
          </a:prstGeom>
        </p:spPr>
      </p:pic>
      <p:pic>
        <p:nvPicPr>
          <p:cNvPr id="292" name="Picture 12" descr="EMfK: William I of England (aka William the Conqueror) 1066-1087">
            <a:extLst>
              <a:ext uri="{FF2B5EF4-FFF2-40B4-BE49-F238E27FC236}">
                <a16:creationId xmlns:a16="http://schemas.microsoft.com/office/drawing/2014/main" id="{B8DBD3D9-86FC-4D7B-BB04-923F5DD74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5200" b="976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70" t="7815"/>
          <a:stretch/>
        </p:blipFill>
        <p:spPr bwMode="auto">
          <a:xfrm>
            <a:off x="3724830" y="14684429"/>
            <a:ext cx="1059149" cy="7486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14" descr="The Bayeux Tapestry - The middle ages">
            <a:extLst>
              <a:ext uri="{FF2B5EF4-FFF2-40B4-BE49-F238E27FC236}">
                <a16:creationId xmlns:a16="http://schemas.microsoft.com/office/drawing/2014/main" id="{5EBD960E-D161-4602-84F5-8E59E63EE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 b="16429"/>
          <a:stretch/>
        </p:blipFill>
        <p:spPr bwMode="auto">
          <a:xfrm>
            <a:off x="4782268" y="14695016"/>
            <a:ext cx="1162363" cy="7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93" descr="8,036 Rome cartoon Images, Stock Photos &amp; Vectors | Shutterstock">
            <a:extLst>
              <a:ext uri="{FF2B5EF4-FFF2-40B4-BE49-F238E27FC236}">
                <a16:creationId xmlns:a16="http://schemas.microsoft.com/office/drawing/2014/main" id="{33FE189E-8980-4A0A-9D7C-6AD20D6FCE4B}"/>
              </a:ext>
            </a:extLst>
          </p:cNvPr>
          <p:cNvPicPr/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859"/>
          <a:stretch/>
        </p:blipFill>
        <p:spPr bwMode="auto">
          <a:xfrm>
            <a:off x="5833910" y="14698259"/>
            <a:ext cx="2276589" cy="6681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5" name="Picture 54" descr="The Evidence for Diversity in Roman Britain">
            <a:extLst>
              <a:ext uri="{FF2B5EF4-FFF2-40B4-BE49-F238E27FC236}">
                <a16:creationId xmlns:a16="http://schemas.microsoft.com/office/drawing/2014/main" id="{05B4EA26-9371-4602-A61E-5AAA16AB2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7" r="10542"/>
          <a:stretch/>
        </p:blipFill>
        <p:spPr bwMode="auto">
          <a:xfrm>
            <a:off x="8477987" y="14046221"/>
            <a:ext cx="1038384" cy="13714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40" descr="The Tudors - KS3 History - BBC Bitesize">
            <a:extLst>
              <a:ext uri="{FF2B5EF4-FFF2-40B4-BE49-F238E27FC236}">
                <a16:creationId xmlns:a16="http://schemas.microsoft.com/office/drawing/2014/main" id="{A71B1629-FDE9-49D3-A8E2-83CB1AB2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8" y="15133599"/>
            <a:ext cx="920028" cy="8397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6" descr="Cover of Jacqueline Riding's new book 'Peterloo'.">
            <a:extLst>
              <a:ext uri="{FF2B5EF4-FFF2-40B4-BE49-F238E27FC236}">
                <a16:creationId xmlns:a16="http://schemas.microsoft.com/office/drawing/2014/main" id="{E1BE4F32-7BFD-4012-B44D-77A6DAA89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700" r="1715" b="13196"/>
          <a:stretch/>
        </p:blipFill>
        <p:spPr bwMode="auto">
          <a:xfrm rot="20674212">
            <a:off x="239365" y="12243568"/>
            <a:ext cx="1015778" cy="12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58" descr="Drawing Bomb Cartoon Explosion - Cartoon Boom Explosion , Free ...">
            <a:extLst>
              <a:ext uri="{FF2B5EF4-FFF2-40B4-BE49-F238E27FC236}">
                <a16:creationId xmlns:a16="http://schemas.microsoft.com/office/drawing/2014/main" id="{AD03DD2C-AAE1-40A6-878A-A7367893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5990" b="89684" l="5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10" y="11861515"/>
            <a:ext cx="887127" cy="6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0" descr="British Empire in World War II - Wikipedia">
            <a:extLst>
              <a:ext uri="{FF2B5EF4-FFF2-40B4-BE49-F238E27FC236}">
                <a16:creationId xmlns:a16="http://schemas.microsoft.com/office/drawing/2014/main" id="{1AEBDEED-1AB6-43A9-8FDE-DFA98151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41" y="10893441"/>
            <a:ext cx="763306" cy="10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682C7B-5FCA-4B00-981D-A1269DF38564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7391559" y="134577"/>
            <a:ext cx="2116665" cy="1073169"/>
          </a:xfrm>
          <a:prstGeom prst="rect">
            <a:avLst/>
          </a:prstGeom>
        </p:spPr>
      </p:pic>
      <p:sp>
        <p:nvSpPr>
          <p:cNvPr id="155" name="TextBox 2">
            <a:extLst>
              <a:ext uri="{FF2B5EF4-FFF2-40B4-BE49-F238E27FC236}">
                <a16:creationId xmlns:a16="http://schemas.microsoft.com/office/drawing/2014/main" id="{623E155C-7E93-431A-BE34-84FDCD226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3" y="17124430"/>
            <a:ext cx="9578773" cy="454998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4A8670DC-FF88-4491-A19F-8E142185C756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7" y="16985050"/>
            <a:ext cx="3650486" cy="65195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550" y="1636433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  <a:latin typeface="SassoonPrimaryInfant" pitchFamily="2" charset="0"/>
              </a:rPr>
              <a:t>Understanding and Applying Historical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  <a:latin typeface="SassoonPrimaryInfant" pitchFamily="2" charset="0"/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  <a:latin typeface="SassoonPrimaryInfant" pitchFamily="2" charset="0"/>
              </a:rPr>
              <a:t>Year 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9313</TotalTime>
  <Words>232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Segoe UI Semilight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426</cp:revision>
  <cp:lastPrinted>2020-06-03T09:37:56Z</cp:lastPrinted>
  <dcterms:created xsi:type="dcterms:W3CDTF">2018-02-08T08:28:53Z</dcterms:created>
  <dcterms:modified xsi:type="dcterms:W3CDTF">2025-11-10T09:40:50Z</dcterms:modified>
</cp:coreProperties>
</file>