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B37"/>
    <a:srgbClr val="E82059"/>
    <a:srgbClr val="A7CB5A"/>
    <a:srgbClr val="217C88"/>
    <a:srgbClr val="33CCCC"/>
    <a:srgbClr val="66FF33"/>
    <a:srgbClr val="00B050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98" autoAdjust="0"/>
  </p:normalViewPr>
  <p:slideViewPr>
    <p:cSldViewPr snapToGrid="0">
      <p:cViewPr>
        <p:scale>
          <a:sx n="70" d="100"/>
          <a:sy n="70" d="100"/>
        </p:scale>
        <p:origin x="173" y="-1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26" Type="http://schemas.openxmlformats.org/officeDocument/2006/relationships/hyperlink" Target="https://thegadabouttown.com/2016/07/31/everyday-masks/" TargetMode="External"/><Relationship Id="rId39" Type="http://schemas.openxmlformats.org/officeDocument/2006/relationships/image" Target="../media/image29.png"/><Relationship Id="rId21" Type="http://schemas.openxmlformats.org/officeDocument/2006/relationships/image" Target="../media/image18.png"/><Relationship Id="rId34" Type="http://schemas.openxmlformats.org/officeDocument/2006/relationships/image" Target="../media/image26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jpg"/><Relationship Id="rId33" Type="http://schemas.openxmlformats.org/officeDocument/2006/relationships/hyperlink" Target="https://pursuit.unimelb.edu.au/articles/pulling-no-punches-the-underrated-art-of-stage-fighting" TargetMode="External"/><Relationship Id="rId38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29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microsoft.com/office/2007/relationships/hdphoto" Target="../media/hdphoto2.wdp"/><Relationship Id="rId37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23" Type="http://schemas.openxmlformats.org/officeDocument/2006/relationships/image" Target="../media/image20.jpg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hyperlink" Target="https://creativecommons.org/licenses/by-nd/3.0/" TargetMode="External"/><Relationship Id="rId30" Type="http://schemas.openxmlformats.org/officeDocument/2006/relationships/hyperlink" Target="https://source.sheridancollege.ca/faad_visu_uniq_theatre/49/" TargetMode="External"/><Relationship Id="rId35" Type="http://schemas.openxmlformats.org/officeDocument/2006/relationships/hyperlink" Target="https://majocobe.blogspot.com/2010/07/bertolt-brecht-citas.html" TargetMode="External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335">
            <a:extLst>
              <a:ext uri="{FF2B5EF4-FFF2-40B4-BE49-F238E27FC236}">
                <a16:creationId xmlns:a16="http://schemas.microsoft.com/office/drawing/2014/main" id="{DCADE0A7-3308-4156-9945-703C4D07F43D}"/>
              </a:ext>
            </a:extLst>
          </p:cNvPr>
          <p:cNvSpPr/>
          <p:nvPr/>
        </p:nvSpPr>
        <p:spPr>
          <a:xfrm>
            <a:off x="74058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3AA26B6B-38D3-4F4C-AA76-373A70DD8840}"/>
              </a:ext>
            </a:extLst>
          </p:cNvPr>
          <p:cNvCxnSpPr>
            <a:cxnSpLocks/>
          </p:cNvCxnSpPr>
          <p:nvPr/>
        </p:nvCxnSpPr>
        <p:spPr>
          <a:xfrm flipV="1">
            <a:off x="7944565" y="11774710"/>
            <a:ext cx="401133" cy="283433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1027262" y="13944294"/>
            <a:ext cx="341958" cy="2622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6808788" y="15190231"/>
            <a:ext cx="49279" cy="35818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4737660" y="15913100"/>
            <a:ext cx="137874" cy="2173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  <a:stCxn id="340" idx="2"/>
          </p:cNvCxnSpPr>
          <p:nvPr/>
        </p:nvCxnSpPr>
        <p:spPr>
          <a:xfrm flipH="1">
            <a:off x="5110652" y="15084363"/>
            <a:ext cx="72376" cy="5088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A6C271A9-C5F8-4983-9A7E-A9FC04964CAD}"/>
              </a:ext>
            </a:extLst>
          </p:cNvPr>
          <p:cNvCxnSpPr>
            <a:cxnSpLocks/>
          </p:cNvCxnSpPr>
          <p:nvPr/>
        </p:nvCxnSpPr>
        <p:spPr>
          <a:xfrm>
            <a:off x="5849619" y="15171236"/>
            <a:ext cx="50325" cy="39200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205664" y="15066488"/>
            <a:ext cx="327818" cy="5068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>
            <a:off x="6195850" y="15062289"/>
            <a:ext cx="42587" cy="4265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BD1085EA-7557-4CE6-80E1-5614E1E68F4B}"/>
              </a:ext>
            </a:extLst>
          </p:cNvPr>
          <p:cNvCxnSpPr>
            <a:cxnSpLocks/>
            <a:stCxn id="376" idx="0"/>
          </p:cNvCxnSpPr>
          <p:nvPr/>
        </p:nvCxnSpPr>
        <p:spPr>
          <a:xfrm flipH="1" flipV="1">
            <a:off x="6660629" y="15874291"/>
            <a:ext cx="192931" cy="3800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7342188" y="15921038"/>
            <a:ext cx="52387" cy="4683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H="1" flipV="1">
            <a:off x="3648076" y="15899310"/>
            <a:ext cx="19049" cy="7488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V="1">
            <a:off x="2877921" y="15791373"/>
            <a:ext cx="45558" cy="4399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H="1" flipV="1">
            <a:off x="5980113" y="15883734"/>
            <a:ext cx="77787" cy="5455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 flipH="1">
            <a:off x="3023243" y="15171204"/>
            <a:ext cx="129485" cy="4553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V="1">
            <a:off x="4311331" y="15954865"/>
            <a:ext cx="6259" cy="4201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 flipH="1">
            <a:off x="1555241" y="14549289"/>
            <a:ext cx="369006" cy="447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97816">
            <a:off x="1600159" y="15848727"/>
            <a:ext cx="485082" cy="436574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V="1">
            <a:off x="1002764" y="15021765"/>
            <a:ext cx="295525" cy="2838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>
            <a:off x="818322" y="14453592"/>
            <a:ext cx="324769" cy="26347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072589" y="15536309"/>
            <a:ext cx="453231" cy="4749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2397D811-4346-4944-9DDE-527C97191598}"/>
              </a:ext>
            </a:extLst>
          </p:cNvPr>
          <p:cNvCxnSpPr>
            <a:cxnSpLocks/>
          </p:cNvCxnSpPr>
          <p:nvPr/>
        </p:nvCxnSpPr>
        <p:spPr>
          <a:xfrm flipH="1">
            <a:off x="2152351" y="15126169"/>
            <a:ext cx="78085" cy="3546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>
            <a:off x="2483283" y="12776042"/>
            <a:ext cx="243444" cy="57934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2698750" y="13746163"/>
            <a:ext cx="47625" cy="269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V="1">
            <a:off x="3847447" y="13644984"/>
            <a:ext cx="101176" cy="3293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566589" y="13094229"/>
            <a:ext cx="61587" cy="2741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 flipH="1">
            <a:off x="5467753" y="13104270"/>
            <a:ext cx="54406" cy="441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4981472" y="13084175"/>
            <a:ext cx="104147" cy="36502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H="1" flipV="1">
            <a:off x="6677683" y="13685796"/>
            <a:ext cx="143804" cy="3564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4831549" y="13530595"/>
            <a:ext cx="27787" cy="4136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7026563" y="13173754"/>
            <a:ext cx="22316" cy="1841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>
            <a:off x="6405237" y="13074719"/>
            <a:ext cx="255392" cy="3075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890842" y="13819199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204200" y="10947400"/>
            <a:ext cx="184150" cy="1809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7694613" y="10703147"/>
            <a:ext cx="242887" cy="4395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 flipV="1">
            <a:off x="7042150" y="11401425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>
            <a:off x="6774097" y="10690968"/>
            <a:ext cx="279012" cy="4334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  <a:stCxn id="257" idx="1"/>
          </p:cNvCxnSpPr>
          <p:nvPr/>
        </p:nvCxnSpPr>
        <p:spPr>
          <a:xfrm flipH="1">
            <a:off x="8631091" y="11224630"/>
            <a:ext cx="216228" cy="1692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6935E9B9-1498-4BC5-82F9-74E48D94DAE0}"/>
              </a:ext>
            </a:extLst>
          </p:cNvPr>
          <p:cNvCxnSpPr>
            <a:cxnSpLocks/>
          </p:cNvCxnSpPr>
          <p:nvPr/>
        </p:nvCxnSpPr>
        <p:spPr>
          <a:xfrm flipH="1" flipV="1">
            <a:off x="7471190" y="11464759"/>
            <a:ext cx="62292" cy="2355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7501700" y="13670934"/>
            <a:ext cx="129006" cy="4524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249572" y="13647696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>
            <a:off x="7937500" y="12776042"/>
            <a:ext cx="326380" cy="39594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B3DA06-4C51-860C-B081-DD3B96AA31AA}"/>
              </a:ext>
            </a:extLst>
          </p:cNvPr>
          <p:cNvCxnSpPr>
            <a:cxnSpLocks/>
          </p:cNvCxnSpPr>
          <p:nvPr/>
        </p:nvCxnSpPr>
        <p:spPr>
          <a:xfrm flipH="1">
            <a:off x="8371374" y="10468816"/>
            <a:ext cx="869325" cy="8262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58" y="10620756"/>
            <a:ext cx="1004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Status</a:t>
            </a:r>
            <a:endParaRPr lang="en-US" altLang="en-US" sz="1100" dirty="0"/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1FDFBFB-69AD-4A87-90F5-C67078E7A0A1}"/>
              </a:ext>
            </a:extLst>
          </p:cNvPr>
          <p:cNvCxnSpPr>
            <a:cxnSpLocks/>
          </p:cNvCxnSpPr>
          <p:nvPr/>
        </p:nvCxnSpPr>
        <p:spPr>
          <a:xfrm flipH="1">
            <a:off x="4089411" y="10681961"/>
            <a:ext cx="30151" cy="3149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H="1">
            <a:off x="6115902" y="10876667"/>
            <a:ext cx="57635" cy="3214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CB044773-3459-465E-864A-3A84451753D1}"/>
              </a:ext>
            </a:extLst>
          </p:cNvPr>
          <p:cNvCxnSpPr>
            <a:cxnSpLocks/>
          </p:cNvCxnSpPr>
          <p:nvPr/>
        </p:nvCxnSpPr>
        <p:spPr>
          <a:xfrm flipV="1">
            <a:off x="5920381" y="11454791"/>
            <a:ext cx="250161" cy="4189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0239FC8-5C75-4F9A-AD12-EE606F7E37B0}"/>
              </a:ext>
            </a:extLst>
          </p:cNvPr>
          <p:cNvCxnSpPr>
            <a:cxnSpLocks/>
          </p:cNvCxnSpPr>
          <p:nvPr/>
        </p:nvCxnSpPr>
        <p:spPr>
          <a:xfrm flipH="1" flipV="1">
            <a:off x="4843463" y="11498264"/>
            <a:ext cx="75711" cy="22298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025EBE5-C079-CCC4-CBAE-735FFF524DC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4199896" y="11398215"/>
            <a:ext cx="4362" cy="4485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D53CF15-8817-446B-87C6-14F70E7E7C76}"/>
              </a:ext>
            </a:extLst>
          </p:cNvPr>
          <p:cNvCxnSpPr>
            <a:cxnSpLocks/>
          </p:cNvCxnSpPr>
          <p:nvPr/>
        </p:nvCxnSpPr>
        <p:spPr>
          <a:xfrm>
            <a:off x="2330450" y="8648700"/>
            <a:ext cx="0" cy="33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</p:cNvCxnSpPr>
          <p:nvPr/>
        </p:nvCxnSpPr>
        <p:spPr>
          <a:xfrm flipH="1">
            <a:off x="2230436" y="10859230"/>
            <a:ext cx="590316" cy="3806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2599326" y="11448974"/>
            <a:ext cx="149434" cy="2619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>
            <a:off x="728251" y="10767707"/>
            <a:ext cx="422275" cy="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V="1">
            <a:off x="2099160" y="11497749"/>
            <a:ext cx="211138" cy="3746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>
            <a:off x="1563688" y="10321925"/>
            <a:ext cx="498475" cy="15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1081567" y="9035952"/>
            <a:ext cx="236538" cy="4730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E600CC-786D-4743-94EA-5905AFD2BAF3}"/>
              </a:ext>
            </a:extLst>
          </p:cNvPr>
          <p:cNvCxnSpPr>
            <a:cxnSpLocks/>
          </p:cNvCxnSpPr>
          <p:nvPr/>
        </p:nvCxnSpPr>
        <p:spPr>
          <a:xfrm flipV="1">
            <a:off x="739028" y="10123488"/>
            <a:ext cx="415085" cy="9009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1077518" y="11095538"/>
            <a:ext cx="318687" cy="731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  <a:stCxn id="270" idx="2"/>
          </p:cNvCxnSpPr>
          <p:nvPr/>
        </p:nvCxnSpPr>
        <p:spPr>
          <a:xfrm flipH="1">
            <a:off x="1806609" y="10681961"/>
            <a:ext cx="522254" cy="2486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BF6ED3C-61BD-46FB-9A1E-9B23F330FFCF}"/>
              </a:ext>
            </a:extLst>
          </p:cNvPr>
          <p:cNvCxnSpPr>
            <a:cxnSpLocks/>
          </p:cNvCxnSpPr>
          <p:nvPr/>
        </p:nvCxnSpPr>
        <p:spPr>
          <a:xfrm>
            <a:off x="1680715" y="8702026"/>
            <a:ext cx="156389" cy="4372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F8B3CCF-2DF3-4FD6-AE37-9BADC50FB5B1}"/>
              </a:ext>
            </a:extLst>
          </p:cNvPr>
          <p:cNvCxnSpPr>
            <a:cxnSpLocks/>
          </p:cNvCxnSpPr>
          <p:nvPr/>
        </p:nvCxnSpPr>
        <p:spPr>
          <a:xfrm flipV="1">
            <a:off x="1667269" y="11460045"/>
            <a:ext cx="123378" cy="69764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 flipV="1">
            <a:off x="1891260" y="9340700"/>
            <a:ext cx="162601" cy="23467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 flipH="1">
            <a:off x="4461368" y="8786297"/>
            <a:ext cx="27955" cy="3629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ECB4E05-AF21-4266-925C-DEA73B373795}"/>
              </a:ext>
            </a:extLst>
          </p:cNvPr>
          <p:cNvCxnSpPr>
            <a:cxnSpLocks/>
          </p:cNvCxnSpPr>
          <p:nvPr/>
        </p:nvCxnSpPr>
        <p:spPr>
          <a:xfrm flipH="1">
            <a:off x="5568053" y="8693354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4076700" y="9355138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12559C4-EDDD-4344-AAC6-AEAAAAC18049}"/>
              </a:ext>
            </a:extLst>
          </p:cNvPr>
          <p:cNvCxnSpPr>
            <a:cxnSpLocks/>
            <a:stCxn id="290" idx="0"/>
            <a:endCxn id="3403" idx="3"/>
          </p:cNvCxnSpPr>
          <p:nvPr/>
        </p:nvCxnSpPr>
        <p:spPr>
          <a:xfrm flipV="1">
            <a:off x="7155946" y="9227921"/>
            <a:ext cx="153751" cy="3854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  <a:stCxn id="286" idx="0"/>
          </p:cNvCxnSpPr>
          <p:nvPr/>
        </p:nvCxnSpPr>
        <p:spPr>
          <a:xfrm flipH="1" flipV="1">
            <a:off x="5027865" y="9379258"/>
            <a:ext cx="156114" cy="2971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6949310" y="8503795"/>
            <a:ext cx="0" cy="5246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3881638" y="8693354"/>
            <a:ext cx="142477" cy="3520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9B92BBD-F03A-4766-BB3E-4FE481129E38}"/>
              </a:ext>
            </a:extLst>
          </p:cNvPr>
          <p:cNvCxnSpPr>
            <a:cxnSpLocks/>
          </p:cNvCxnSpPr>
          <p:nvPr/>
        </p:nvCxnSpPr>
        <p:spPr>
          <a:xfrm flipH="1">
            <a:off x="6206639" y="8707439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>
            <a:off x="5192613" y="8742163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</p:cNvCxnSpPr>
          <p:nvPr/>
        </p:nvCxnSpPr>
        <p:spPr>
          <a:xfrm flipH="1" flipV="1">
            <a:off x="8825272" y="8139864"/>
            <a:ext cx="314727" cy="13837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  <a:stCxn id="292" idx="0"/>
          </p:cNvCxnSpPr>
          <p:nvPr/>
        </p:nvCxnSpPr>
        <p:spPr>
          <a:xfrm flipH="1" flipV="1">
            <a:off x="8335238" y="9221669"/>
            <a:ext cx="18035" cy="3066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8013700" y="8525492"/>
            <a:ext cx="254000" cy="2248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 flipV="1">
            <a:off x="8137525" y="7773643"/>
            <a:ext cx="303211" cy="673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>
            <a:off x="8839871" y="7683430"/>
            <a:ext cx="340385" cy="181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  <a:stCxn id="304" idx="2"/>
          </p:cNvCxnSpPr>
          <p:nvPr/>
        </p:nvCxnSpPr>
        <p:spPr>
          <a:xfrm flipH="1">
            <a:off x="8652238" y="6873420"/>
            <a:ext cx="242882" cy="4403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8070468" y="6597833"/>
            <a:ext cx="273787" cy="1914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>
            <a:off x="1938944" y="6532937"/>
            <a:ext cx="365389" cy="1415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 flipV="1">
            <a:off x="2508322" y="7193625"/>
            <a:ext cx="6350" cy="4667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V="1">
            <a:off x="1764338" y="7178356"/>
            <a:ext cx="265273" cy="317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4960290" y="6487362"/>
            <a:ext cx="55556" cy="30927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7433110" y="7098612"/>
            <a:ext cx="20448" cy="2898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4239067" y="6427620"/>
            <a:ext cx="4763" cy="434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6856413" y="7139494"/>
            <a:ext cx="140315" cy="2858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 flipH="1">
            <a:off x="6967333" y="6483243"/>
            <a:ext cx="230808" cy="3060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6472447" y="6216803"/>
            <a:ext cx="70753" cy="46408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4062109" y="7156684"/>
            <a:ext cx="90283" cy="2921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5013444" y="7199538"/>
            <a:ext cx="123140" cy="4143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387199" y="4901655"/>
            <a:ext cx="3175" cy="2944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781575" y="4939541"/>
            <a:ext cx="169963" cy="21246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7304088" y="4879976"/>
            <a:ext cx="84983" cy="3667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  <a:stCxn id="314" idx="3"/>
          </p:cNvCxnSpPr>
          <p:nvPr/>
        </p:nvCxnSpPr>
        <p:spPr>
          <a:xfrm flipV="1">
            <a:off x="845073" y="6283330"/>
            <a:ext cx="297258" cy="702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 flipV="1">
            <a:off x="939388" y="6591922"/>
            <a:ext cx="449673" cy="1973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694430" y="6127110"/>
            <a:ext cx="455714" cy="113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 flipV="1">
            <a:off x="792879" y="5850424"/>
            <a:ext cx="332846" cy="369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673734" y="5624992"/>
            <a:ext cx="455714" cy="113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 flipV="1">
            <a:off x="845490" y="5367825"/>
            <a:ext cx="406561" cy="440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>
            <a:off x="1546263" y="5282429"/>
            <a:ext cx="365389" cy="1415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2786063" y="4327525"/>
            <a:ext cx="69378" cy="3571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1295958" y="4444342"/>
            <a:ext cx="496330" cy="13242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3896350" y="4222578"/>
            <a:ext cx="45455" cy="3239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4957764" y="427016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6C61435-D451-4CC3-908A-748BD0DA59CA}"/>
              </a:ext>
            </a:extLst>
          </p:cNvPr>
          <p:cNvCxnSpPr>
            <a:cxnSpLocks/>
          </p:cNvCxnSpPr>
          <p:nvPr/>
        </p:nvCxnSpPr>
        <p:spPr>
          <a:xfrm flipH="1">
            <a:off x="7038492" y="4186408"/>
            <a:ext cx="87787" cy="4368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6286500" y="4287838"/>
            <a:ext cx="0" cy="311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977900" y="5040313"/>
            <a:ext cx="391320" cy="14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2">
            <a:extLst>
              <a:ext uri="{FF2B5EF4-FFF2-40B4-BE49-F238E27FC236}">
                <a16:creationId xmlns:a16="http://schemas.microsoft.com/office/drawing/2014/main" id="{4438FEC2-0C55-4F70-83FC-CE65BF36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5" y="17124429"/>
            <a:ext cx="9491380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384" name="Picture 383">
            <a:extLst>
              <a:ext uri="{FF2B5EF4-FFF2-40B4-BE49-F238E27FC236}">
                <a16:creationId xmlns:a16="http://schemas.microsoft.com/office/drawing/2014/main" id="{9DBFC7FE-08BB-4B70-9BA4-3FEF2849F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D5F23-AB88-171E-A540-83AAE677955B}"/>
              </a:ext>
            </a:extLst>
          </p:cNvPr>
          <p:cNvSpPr/>
          <p:nvPr/>
        </p:nvSpPr>
        <p:spPr>
          <a:xfrm>
            <a:off x="2103666" y="15412994"/>
            <a:ext cx="5432594" cy="605210"/>
          </a:xfrm>
          <a:prstGeom prst="rect">
            <a:avLst/>
          </a:prstGeom>
          <a:solidFill>
            <a:srgbClr val="971B37"/>
          </a:solidFill>
          <a:ln>
            <a:solidFill>
              <a:srgbClr val="971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Picture 52" descr="Red Theater Curtains Free Stock Photo - Public Domain Pictures"/>
          <p:cNvPicPr>
            <a:picLocks noChangeAspect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81" y="3498844"/>
            <a:ext cx="1393218" cy="832303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531056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69856" y="11324432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22546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75051" y="10985388"/>
            <a:ext cx="5842000" cy="60768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14376" y="91741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69453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36763" y="88868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661150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5896243">
            <a:off x="716412" y="4734018"/>
            <a:ext cx="2878137" cy="2271713"/>
          </a:xfrm>
          <a:prstGeom prst="blockArc">
            <a:avLst>
              <a:gd name="adj1" fmla="val 10800000"/>
              <a:gd name="adj2" fmla="val 828782"/>
              <a:gd name="adj3" fmla="val 28505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213054" y="4436919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108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217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71788" y="631347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470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809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1977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1174788" y="12777277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1330241" y="12934950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8294647" y="2499951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10" y="1210389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97" y="1216898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851" y="6489167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395" y="6521247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408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522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682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72394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36" y="878144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106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228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2860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BDEF9E7-1F02-480B-8777-884D66ED32FE}"/>
              </a:ext>
            </a:extLst>
          </p:cNvPr>
          <p:cNvCxnSpPr>
            <a:cxnSpLocks/>
          </p:cNvCxnSpPr>
          <p:nvPr/>
        </p:nvCxnSpPr>
        <p:spPr>
          <a:xfrm flipH="1">
            <a:off x="5729029" y="10523291"/>
            <a:ext cx="75117" cy="5149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4249367" y="2051050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  <a:stCxn id="362" idx="0"/>
          </p:cNvCxnSpPr>
          <p:nvPr/>
        </p:nvCxnSpPr>
        <p:spPr>
          <a:xfrm flipV="1">
            <a:off x="7332272" y="2035885"/>
            <a:ext cx="14128" cy="10119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7038492" y="2059722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318131" y="2078131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6524845" y="2026876"/>
            <a:ext cx="8088" cy="9934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4783885" y="2038915"/>
            <a:ext cx="24149" cy="8321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3142866" y="2051050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1994425" y="2039938"/>
            <a:ext cx="15875" cy="554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3939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266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 rot="4641309">
            <a:off x="726715" y="14769245"/>
            <a:ext cx="1385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Evacuees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5174892" y="15374196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07" y="13181012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1" y="1302716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>
            <a:off x="2324344" y="15383529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916" y="13295171"/>
            <a:ext cx="205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Physical Theatre  </a:t>
            </a:r>
          </a:p>
          <a:p>
            <a:pPr algn="ctr" eaLnBrk="1" hangingPunct="1"/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572000" y="1313656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399" y="13234424"/>
            <a:ext cx="1925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Game Over by 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Mark Wheeler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7156844" y="13213535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708" y="13312323"/>
            <a:ext cx="1403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Devising Theatre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97" y="11038200"/>
            <a:ext cx="263842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Teechers</a:t>
            </a:r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by John Godber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F1B275-053E-4C90-A595-62C37FFB371E}"/>
              </a:ext>
            </a:extLst>
          </p:cNvPr>
          <p:cNvSpPr/>
          <p:nvPr/>
        </p:nvSpPr>
        <p:spPr>
          <a:xfrm rot="1017895">
            <a:off x="7101125" y="11401021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 Condensed" panose="020B0506020104020203" pitchFamily="34" charset="0"/>
              </a:rPr>
              <a:t>BHM Exploration</a:t>
            </a: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6407641" y="1089870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515600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174590" y="10970537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12" y="9027866"/>
            <a:ext cx="2834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C1 - Devising Theatre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 rot="20090344">
            <a:off x="7956681" y="876153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 rot="16693658">
            <a:off x="7723703" y="7997721"/>
            <a:ext cx="1648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Explorative Theatre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7519192" y="662937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846" y="6809500"/>
            <a:ext cx="20018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Interpreting Theatre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8812819">
            <a:off x="1684396" y="4492986"/>
            <a:ext cx="82431" cy="900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818" y="4555123"/>
            <a:ext cx="2943013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Interpreting Theatre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731125" y="2068513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52">
            <a:extLst>
              <a:ext uri="{FF2B5EF4-FFF2-40B4-BE49-F238E27FC236}">
                <a16:creationId xmlns:a16="http://schemas.microsoft.com/office/drawing/2014/main" id="{EA3A9481-C377-401B-992E-1F420EBFC2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30854" y="5528579"/>
            <a:ext cx="1516518" cy="70788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C2 Performing from a Text</a:t>
            </a:r>
          </a:p>
        </p:txBody>
      </p:sp>
      <p:sp>
        <p:nvSpPr>
          <p:cNvPr id="19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917" y="16317770"/>
            <a:ext cx="1135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Baseline assessment – Devising from Props</a:t>
            </a:r>
          </a:p>
        </p:txBody>
      </p:sp>
      <p:sp>
        <p:nvSpPr>
          <p:cNvPr id="19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563" y="14644808"/>
            <a:ext cx="105056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Exploring Physical and Vocal skills</a:t>
            </a:r>
          </a:p>
        </p:txBody>
      </p:sp>
      <p:sp>
        <p:nvSpPr>
          <p:cNvPr id="19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446" y="14658945"/>
            <a:ext cx="844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Developing teamwork</a:t>
            </a:r>
          </a:p>
        </p:txBody>
      </p:sp>
      <p:sp>
        <p:nvSpPr>
          <p:cNvPr id="19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130" y="14760173"/>
            <a:ext cx="844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Roleplay</a:t>
            </a:r>
          </a:p>
        </p:txBody>
      </p:sp>
      <p:sp>
        <p:nvSpPr>
          <p:cNvPr id="20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531" y="16353193"/>
            <a:ext cx="14536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Thought</a:t>
            </a:r>
          </a:p>
          <a:p>
            <a:pPr algn="ctr" eaLnBrk="1" hangingPunct="1"/>
            <a:r>
              <a:rPr lang="en-US" altLang="en-US" sz="1100" dirty="0"/>
              <a:t> tracking</a:t>
            </a:r>
          </a:p>
        </p:txBody>
      </p:sp>
      <p:sp>
        <p:nvSpPr>
          <p:cNvPr id="20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015" y="14012862"/>
            <a:ext cx="8870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/>
              <a:t>WW2</a:t>
            </a:r>
            <a:r>
              <a:rPr lang="en-US" altLang="en-US" sz="2000" b="1" dirty="0"/>
              <a:t> </a:t>
            </a:r>
          </a:p>
          <a:p>
            <a:pPr algn="ctr" eaLnBrk="1" hangingPunct="1"/>
            <a:r>
              <a:rPr lang="en-US" altLang="en-US" sz="1100" b="1" dirty="0"/>
              <a:t>History</a:t>
            </a:r>
            <a:r>
              <a:rPr lang="en-US" altLang="en-US" sz="1100" dirty="0"/>
              <a:t> - WWII</a:t>
            </a:r>
          </a:p>
        </p:txBody>
      </p:sp>
      <p:sp>
        <p:nvSpPr>
          <p:cNvPr id="20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609" y="16055234"/>
            <a:ext cx="844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English</a:t>
            </a:r>
          </a:p>
        </p:txBody>
      </p:sp>
      <p:sp>
        <p:nvSpPr>
          <p:cNvPr id="20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50528">
            <a:off x="167772" y="15001286"/>
            <a:ext cx="9101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Shaun Tan the arrival – Graphic Novel</a:t>
            </a:r>
          </a:p>
        </p:txBody>
      </p:sp>
      <p:sp>
        <p:nvSpPr>
          <p:cNvPr id="20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469" y="13303423"/>
            <a:ext cx="9929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Flash backs/ Flash forwards</a:t>
            </a:r>
          </a:p>
        </p:txBody>
      </p:sp>
      <p:sp>
        <p:nvSpPr>
          <p:cNvPr id="21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24" y="16247840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Stage Positions</a:t>
            </a:r>
            <a:endParaRPr lang="en-US" altLang="en-US" sz="1000" dirty="0"/>
          </a:p>
        </p:txBody>
      </p:sp>
      <p:sp>
        <p:nvSpPr>
          <p:cNvPr id="21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774" y="14790132"/>
            <a:ext cx="9940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Stage directions </a:t>
            </a:r>
          </a:p>
        </p:txBody>
      </p:sp>
      <p:sp>
        <p:nvSpPr>
          <p:cNvPr id="23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684" y="16270947"/>
            <a:ext cx="9208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Monologues/Duologues</a:t>
            </a:r>
          </a:p>
        </p:txBody>
      </p:sp>
      <p:sp>
        <p:nvSpPr>
          <p:cNvPr id="23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580669">
            <a:off x="2833510" y="16664597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Blocking a scene</a:t>
            </a:r>
          </a:p>
        </p:txBody>
      </p:sp>
      <p:sp>
        <p:nvSpPr>
          <p:cNvPr id="23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434252">
            <a:off x="1600398" y="12502642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Slow Motion</a:t>
            </a:r>
          </a:p>
        </p:txBody>
      </p:sp>
      <p:sp>
        <p:nvSpPr>
          <p:cNvPr id="24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582" y="13935637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Ensemble</a:t>
            </a:r>
          </a:p>
        </p:txBody>
      </p:sp>
      <p:sp>
        <p:nvSpPr>
          <p:cNvPr id="24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994" y="12872010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Exaggeration</a:t>
            </a:r>
          </a:p>
        </p:txBody>
      </p:sp>
      <p:sp>
        <p:nvSpPr>
          <p:cNvPr id="24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503" y="12885297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Learning lines</a:t>
            </a:r>
          </a:p>
        </p:txBody>
      </p:sp>
      <p:sp>
        <p:nvSpPr>
          <p:cNvPr id="24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283" y="14184554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Verbatim Theatre</a:t>
            </a:r>
          </a:p>
        </p:txBody>
      </p:sp>
      <p:sp>
        <p:nvSpPr>
          <p:cNvPr id="24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045" y="13989051"/>
            <a:ext cx="1358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How safe is online gaming? </a:t>
            </a:r>
          </a:p>
        </p:txBody>
      </p:sp>
      <p:sp>
        <p:nvSpPr>
          <p:cNvPr id="24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282" y="12724819"/>
            <a:ext cx="1358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Breck Bednar</a:t>
            </a:r>
          </a:p>
          <a:p>
            <a:pPr algn="ctr" eaLnBrk="1" hangingPunct="1"/>
            <a:r>
              <a:rPr lang="en-US" altLang="en-US" sz="1100" dirty="0"/>
              <a:t>Murdered</a:t>
            </a:r>
          </a:p>
        </p:txBody>
      </p:sp>
      <p:sp>
        <p:nvSpPr>
          <p:cNvPr id="24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2" y="12715184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Thought Tracking </a:t>
            </a:r>
          </a:p>
        </p:txBody>
      </p:sp>
      <p:sp>
        <p:nvSpPr>
          <p:cNvPr id="25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78" y="13968956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Language of role </a:t>
            </a:r>
          </a:p>
        </p:txBody>
      </p:sp>
      <p:sp>
        <p:nvSpPr>
          <p:cNvPr id="25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51" y="14164649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What is a Stimulus? </a:t>
            </a:r>
          </a:p>
        </p:txBody>
      </p:sp>
      <p:sp>
        <p:nvSpPr>
          <p:cNvPr id="25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31" y="12769334"/>
            <a:ext cx="13585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Subtext</a:t>
            </a:r>
          </a:p>
        </p:txBody>
      </p:sp>
      <p:pic>
        <p:nvPicPr>
          <p:cNvPr id="27" name="Picture 26" descr="File:Newspaper nicu buculei 01.svg - Wikibooks, open books ...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84" y="16299733"/>
            <a:ext cx="828700" cy="828700"/>
          </a:xfrm>
          <a:prstGeom prst="rect">
            <a:avLst/>
          </a:prstGeom>
        </p:spPr>
      </p:pic>
      <p:pic>
        <p:nvPicPr>
          <p:cNvPr id="30" name="Picture 29" descr="Teamwork PNG Transparent Images | PNG All"/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36" y="14530029"/>
            <a:ext cx="904250" cy="692843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908869" y="14430994"/>
            <a:ext cx="1522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Characters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7652" r="4607" b="5851"/>
          <a:stretch/>
        </p:blipFill>
        <p:spPr>
          <a:xfrm>
            <a:off x="3611030" y="14737983"/>
            <a:ext cx="1235643" cy="621873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720431" y="12362097"/>
            <a:ext cx="926307" cy="220429"/>
          </a:xfrm>
          <a:prstGeom prst="cloudCallout">
            <a:avLst>
              <a:gd name="adj1" fmla="val -23498"/>
              <a:gd name="adj2" fmla="val 889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98" y="13733952"/>
            <a:ext cx="1358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Students will explore a range of Stimulus’ from different genre’s</a:t>
            </a:r>
          </a:p>
        </p:txBody>
      </p:sp>
      <p:sp>
        <p:nvSpPr>
          <p:cNvPr id="25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319" y="10670632"/>
            <a:ext cx="7797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Do we judge people on the way they look?</a:t>
            </a:r>
            <a:endParaRPr lang="en-US" altLang="en-US" sz="1100" dirty="0"/>
          </a:p>
        </p:txBody>
      </p:sp>
      <p:sp>
        <p:nvSpPr>
          <p:cNvPr id="25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360" y="11683505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Prejudice</a:t>
            </a:r>
          </a:p>
        </p:txBody>
      </p:sp>
      <p:sp>
        <p:nvSpPr>
          <p:cNvPr id="26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791" y="10090804"/>
            <a:ext cx="17046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Black History</a:t>
            </a:r>
          </a:p>
          <a:p>
            <a:pPr marL="171450" indent="-171450" algn="ctr" eaLnBrk="1" hangingPunct="1">
              <a:buFontTx/>
              <a:buChar char="-"/>
            </a:pPr>
            <a:r>
              <a:rPr lang="en-US" altLang="en-US" sz="1100" dirty="0"/>
              <a:t>Claudette Colvin </a:t>
            </a:r>
          </a:p>
          <a:p>
            <a:pPr marL="171450" indent="-171450" algn="ctr" eaLnBrk="1" hangingPunct="1">
              <a:buFontTx/>
              <a:buChar char="-"/>
            </a:pPr>
            <a:r>
              <a:rPr lang="en-US" altLang="en-US" sz="1100" dirty="0"/>
              <a:t>The little rock nine</a:t>
            </a:r>
          </a:p>
        </p:txBody>
      </p:sp>
      <p:sp>
        <p:nvSpPr>
          <p:cNvPr id="26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20" y="11862553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Over exaggeration</a:t>
            </a:r>
          </a:p>
        </p:txBody>
      </p:sp>
      <p:sp>
        <p:nvSpPr>
          <p:cNvPr id="26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30" y="12143423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Breaking the 4</a:t>
            </a:r>
            <a:r>
              <a:rPr lang="en-US" altLang="en-US" sz="1100" baseline="30000" dirty="0"/>
              <a:t>th</a:t>
            </a:r>
            <a:r>
              <a:rPr lang="en-US" altLang="en-US" sz="1100" dirty="0"/>
              <a:t> wall – Audience Address</a:t>
            </a:r>
          </a:p>
        </p:txBody>
      </p:sp>
      <p:sp>
        <p:nvSpPr>
          <p:cNvPr id="26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615" y="11644758"/>
            <a:ext cx="6053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Role models</a:t>
            </a:r>
          </a:p>
        </p:txBody>
      </p:sp>
      <p:sp>
        <p:nvSpPr>
          <p:cNvPr id="26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156" y="11695233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Comedic Timing</a:t>
            </a:r>
          </a:p>
        </p:txBody>
      </p:sp>
      <p:sp>
        <p:nvSpPr>
          <p:cNvPr id="26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698" y="11733704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PSHE and SMSC</a:t>
            </a:r>
          </a:p>
        </p:txBody>
      </p:sp>
      <p:sp>
        <p:nvSpPr>
          <p:cNvPr id="26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60" y="11790944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Narration</a:t>
            </a:r>
          </a:p>
        </p:txBody>
      </p:sp>
      <p:sp>
        <p:nvSpPr>
          <p:cNvPr id="27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529" y="10420351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Audience participation</a:t>
            </a:r>
          </a:p>
        </p:txBody>
      </p:sp>
      <p:sp>
        <p:nvSpPr>
          <p:cNvPr id="25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390" y="10374852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Ensemble/ Choral work</a:t>
            </a:r>
          </a:p>
        </p:txBody>
      </p:sp>
      <p:sp>
        <p:nvSpPr>
          <p:cNvPr id="27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6" y="11200158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Forum theatre</a:t>
            </a:r>
          </a:p>
        </p:txBody>
      </p:sp>
      <p:sp>
        <p:nvSpPr>
          <p:cNvPr id="27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134" y="10565089"/>
            <a:ext cx="129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Why does theatre have to educate?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262651" y="11690449"/>
            <a:ext cx="964798" cy="641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grayscl/>
          </a:blip>
          <a:srcRect l="2186" t="9164" r="9783"/>
          <a:stretch/>
        </p:blipFill>
        <p:spPr>
          <a:xfrm>
            <a:off x="2889994" y="12168929"/>
            <a:ext cx="1068422" cy="696825"/>
          </a:xfrm>
          <a:prstGeom prst="rect">
            <a:avLst/>
          </a:prstGeom>
        </p:spPr>
      </p:pic>
      <p:sp>
        <p:nvSpPr>
          <p:cNvPr id="27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16" y="11853010"/>
            <a:ext cx="161738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BLM Movement:</a:t>
            </a:r>
          </a:p>
          <a:p>
            <a:pPr algn="ctr" eaLnBrk="1" hangingPunct="1"/>
            <a:r>
              <a:rPr lang="en-US" altLang="en-US" sz="1100" dirty="0"/>
              <a:t>George Floyd &amp; Breonna Taylor</a:t>
            </a:r>
          </a:p>
        </p:txBody>
      </p:sp>
      <p:sp>
        <p:nvSpPr>
          <p:cNvPr id="27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753016">
            <a:off x="1489383" y="10041287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Understanding drama</a:t>
            </a:r>
          </a:p>
        </p:txBody>
      </p:sp>
      <p:sp>
        <p:nvSpPr>
          <p:cNvPr id="28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4" y="8704684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Characterisation</a:t>
            </a:r>
          </a:p>
        </p:txBody>
      </p:sp>
      <p:sp>
        <p:nvSpPr>
          <p:cNvPr id="28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40" y="8420268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Multi-</a:t>
            </a:r>
            <a:r>
              <a:rPr lang="en-US" altLang="en-US" sz="1100" dirty="0" err="1"/>
              <a:t>roling</a:t>
            </a:r>
            <a:endParaRPr lang="en-US" altLang="en-US" sz="1100" dirty="0"/>
          </a:p>
        </p:txBody>
      </p:sp>
      <p:sp>
        <p:nvSpPr>
          <p:cNvPr id="28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97759">
            <a:off x="1497441" y="8380466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Set and costume</a:t>
            </a:r>
          </a:p>
        </p:txBody>
      </p:sp>
      <p:sp>
        <p:nvSpPr>
          <p:cNvPr id="28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97759">
            <a:off x="2935837" y="8289750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What makes good theatre? </a:t>
            </a:r>
          </a:p>
        </p:txBody>
      </p:sp>
      <p:sp>
        <p:nvSpPr>
          <p:cNvPr id="28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837" y="9627334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Exploring Stimuli set by </a:t>
            </a:r>
            <a:r>
              <a:rPr lang="en-US" altLang="en-US" sz="1100" dirty="0" err="1"/>
              <a:t>Eduqas</a:t>
            </a:r>
            <a:endParaRPr lang="en-US" altLang="en-US" sz="1100" dirty="0"/>
          </a:p>
        </p:txBody>
      </p:sp>
      <p:sp>
        <p:nvSpPr>
          <p:cNvPr id="28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97759">
            <a:off x="4344312" y="9676015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Research into practitioners</a:t>
            </a:r>
          </a:p>
        </p:txBody>
      </p:sp>
      <p:sp>
        <p:nvSpPr>
          <p:cNvPr id="28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97759">
            <a:off x="3933764" y="8413151"/>
            <a:ext cx="1486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Planning and script writing</a:t>
            </a:r>
          </a:p>
        </p:txBody>
      </p:sp>
      <p:sp>
        <p:nvSpPr>
          <p:cNvPr id="28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029" y="8269144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Incorporating style and practitioner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3"/>
          <a:srcRect l="3097"/>
          <a:stretch/>
        </p:blipFill>
        <p:spPr>
          <a:xfrm>
            <a:off x="5330365" y="7772718"/>
            <a:ext cx="1270793" cy="909948"/>
          </a:xfrm>
          <a:prstGeom prst="rect">
            <a:avLst/>
          </a:prstGeom>
        </p:spPr>
      </p:pic>
      <p:sp>
        <p:nvSpPr>
          <p:cNvPr id="29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96" y="9613417"/>
            <a:ext cx="2132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Written portfolio of development and contribution</a:t>
            </a:r>
          </a:p>
        </p:txBody>
      </p:sp>
      <p:sp>
        <p:nvSpPr>
          <p:cNvPr id="29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9" y="9528334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Stage types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1301" y="9028464"/>
            <a:ext cx="804407" cy="700868"/>
          </a:xfrm>
          <a:prstGeom prst="rect">
            <a:avLst/>
          </a:prstGeom>
        </p:spPr>
      </p:pic>
      <p:sp>
        <p:nvSpPr>
          <p:cNvPr id="29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893" y="7999776"/>
            <a:ext cx="7933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Abstract drama – using symbolism</a:t>
            </a:r>
          </a:p>
        </p:txBody>
      </p:sp>
      <p:sp>
        <p:nvSpPr>
          <p:cNvPr id="29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310" y="7594909"/>
            <a:ext cx="11882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Minimalist Costume and set</a:t>
            </a:r>
          </a:p>
        </p:txBody>
      </p:sp>
      <p:sp>
        <p:nvSpPr>
          <p:cNvPr id="29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rot="21397759">
            <a:off x="8795714" y="7111768"/>
            <a:ext cx="95919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Sound to create atmosphere</a:t>
            </a:r>
          </a:p>
        </p:txBody>
      </p:sp>
      <p:sp>
        <p:nvSpPr>
          <p:cNvPr id="30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2" y="5118945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Playwright’s intentions</a:t>
            </a:r>
          </a:p>
        </p:txBody>
      </p:sp>
      <p:pic>
        <p:nvPicPr>
          <p:cNvPr id="59" name="Picture 58" descr="One of the most difficult speeches to prepare is an ..."/>
          <p:cNvPicPr>
            <a:picLocks noChangeAspect="1"/>
          </p:cNvPicPr>
          <p:nvPr/>
        </p:nvPicPr>
        <p:blipFill>
          <a:blip r:embed="rId1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72" y="3624355"/>
            <a:ext cx="827259" cy="689200"/>
          </a:xfrm>
          <a:prstGeom prst="rect">
            <a:avLst/>
          </a:prstGeom>
        </p:spPr>
      </p:pic>
      <p:sp>
        <p:nvSpPr>
          <p:cNvPr id="30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865" y="6611810"/>
            <a:ext cx="13085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Target audience</a:t>
            </a:r>
          </a:p>
        </p:txBody>
      </p:sp>
      <p:sp>
        <p:nvSpPr>
          <p:cNvPr id="29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441" y="5886190"/>
            <a:ext cx="29264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Themes – Party drugs</a:t>
            </a:r>
          </a:p>
        </p:txBody>
      </p:sp>
      <p:sp>
        <p:nvSpPr>
          <p:cNvPr id="29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394" y="6063486"/>
            <a:ext cx="2926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Exploring characters and </a:t>
            </a:r>
          </a:p>
          <a:p>
            <a:pPr algn="ctr" eaLnBrk="1" hangingPunct="1"/>
            <a:r>
              <a:rPr lang="en-US" altLang="en-US" sz="1100" dirty="0"/>
              <a:t>their personality</a:t>
            </a:r>
          </a:p>
        </p:txBody>
      </p:sp>
      <p:sp>
        <p:nvSpPr>
          <p:cNvPr id="30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9" y="6216803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Mark Wheeler</a:t>
            </a:r>
            <a:endParaRPr lang="en-US" altLang="en-US" sz="1100" dirty="0"/>
          </a:p>
        </p:txBody>
      </p:sp>
      <p:sp>
        <p:nvSpPr>
          <p:cNvPr id="30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777" y="7396198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Status and Power</a:t>
            </a:r>
          </a:p>
        </p:txBody>
      </p:sp>
      <p:sp>
        <p:nvSpPr>
          <p:cNvPr id="30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747" y="6299627"/>
            <a:ext cx="13085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Physical movement</a:t>
            </a:r>
          </a:p>
        </p:txBody>
      </p:sp>
      <p:sp>
        <p:nvSpPr>
          <p:cNvPr id="30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81" y="7628503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Style &amp; Genre</a:t>
            </a:r>
          </a:p>
        </p:txBody>
      </p:sp>
      <p:sp>
        <p:nvSpPr>
          <p:cNvPr id="30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358" y="6615494"/>
            <a:ext cx="13687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Duologues/ monologues </a:t>
            </a:r>
          </a:p>
        </p:txBody>
      </p:sp>
      <p:sp>
        <p:nvSpPr>
          <p:cNvPr id="30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" y="5677964"/>
            <a:ext cx="9896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Character relationships</a:t>
            </a:r>
          </a:p>
        </p:txBody>
      </p:sp>
      <p:sp>
        <p:nvSpPr>
          <p:cNvPr id="30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70" y="7637617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Practical Exploration</a:t>
            </a:r>
          </a:p>
        </p:txBody>
      </p:sp>
      <p:sp>
        <p:nvSpPr>
          <p:cNvPr id="31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07" y="4605178"/>
            <a:ext cx="9438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Rehearse and refine</a:t>
            </a:r>
          </a:p>
        </p:txBody>
      </p:sp>
      <p:sp>
        <p:nvSpPr>
          <p:cNvPr id="31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282" y="6236676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Ensemble</a:t>
            </a:r>
          </a:p>
        </p:txBody>
      </p:sp>
      <p:sp>
        <p:nvSpPr>
          <p:cNvPr id="31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42" y="5908982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Dress rehearsal</a:t>
            </a:r>
          </a:p>
        </p:txBody>
      </p:sp>
      <p:sp>
        <p:nvSpPr>
          <p:cNvPr id="31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9" y="6138144"/>
            <a:ext cx="8016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Learning Lines</a:t>
            </a:r>
          </a:p>
        </p:txBody>
      </p:sp>
      <p:sp>
        <p:nvSpPr>
          <p:cNvPr id="31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932" y="5529622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Blocking</a:t>
            </a:r>
          </a:p>
        </p:txBody>
      </p:sp>
      <p:sp>
        <p:nvSpPr>
          <p:cNvPr id="31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9" y="5217204"/>
            <a:ext cx="10095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Artistic Intentions</a:t>
            </a:r>
          </a:p>
        </p:txBody>
      </p:sp>
      <p:sp>
        <p:nvSpPr>
          <p:cNvPr id="32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5101706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Voice and movement</a:t>
            </a:r>
          </a:p>
        </p:txBody>
      </p:sp>
      <p:sp>
        <p:nvSpPr>
          <p:cNvPr id="32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871" y="7363171"/>
            <a:ext cx="18548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Social and Historical context </a:t>
            </a:r>
          </a:p>
        </p:txBody>
      </p:sp>
      <p:pic>
        <p:nvPicPr>
          <p:cNvPr id="39" name="Picture 38" descr="Autism Parents &amp; The Guilt Factor written by Jene Aviram"/>
          <p:cNvPicPr>
            <a:picLocks noChangeAspect="1"/>
          </p:cNvPicPr>
          <p:nvPr/>
        </p:nvPicPr>
        <p:blipFill>
          <a:blip r:embed="rId1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21" y="5159928"/>
            <a:ext cx="709534" cy="707169"/>
          </a:xfrm>
          <a:prstGeom prst="rect">
            <a:avLst/>
          </a:prstGeom>
        </p:spPr>
      </p:pic>
      <p:pic>
        <p:nvPicPr>
          <p:cNvPr id="47" name="Picture 46" descr="Blocking (stage) - Wikipedia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56" y="5417283"/>
            <a:ext cx="2257153" cy="521362"/>
          </a:xfrm>
          <a:prstGeom prst="rect">
            <a:avLst/>
          </a:prstGeom>
        </p:spPr>
      </p:pic>
      <p:sp>
        <p:nvSpPr>
          <p:cNvPr id="32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6" y="4140601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Proxemics</a:t>
            </a:r>
          </a:p>
        </p:txBody>
      </p:sp>
      <p:sp>
        <p:nvSpPr>
          <p:cNvPr id="326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35585" y="3785672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Written exam 1.30 </a:t>
            </a:r>
            <a:r>
              <a:rPr lang="en-US" altLang="en-US" sz="1100" dirty="0" err="1"/>
              <a:t>hrs</a:t>
            </a:r>
            <a:endParaRPr lang="en-US" altLang="en-US" sz="1100" dirty="0"/>
          </a:p>
        </p:txBody>
      </p:sp>
      <p:pic>
        <p:nvPicPr>
          <p:cNvPr id="51" name="Picture 50" descr="File:The Importance of Being Earnest playscript A4 pdf.pdf ...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7" y="7432855"/>
            <a:ext cx="671747" cy="951642"/>
          </a:xfrm>
          <a:prstGeom prst="rect">
            <a:avLst/>
          </a:prstGeom>
        </p:spPr>
      </p:pic>
      <p:sp>
        <p:nvSpPr>
          <p:cNvPr id="32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04145" y="3851416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Writing a review</a:t>
            </a:r>
          </a:p>
        </p:txBody>
      </p:sp>
      <p:sp>
        <p:nvSpPr>
          <p:cNvPr id="32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58122" y="3731640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Watching live theatre</a:t>
            </a:r>
          </a:p>
        </p:txBody>
      </p:sp>
      <p:sp>
        <p:nvSpPr>
          <p:cNvPr id="33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07855" y="3780462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Evaluating acting skills </a:t>
            </a:r>
          </a:p>
        </p:txBody>
      </p:sp>
      <p:sp>
        <p:nvSpPr>
          <p:cNvPr id="33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33480" y="3213578"/>
            <a:ext cx="108289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-Voice</a:t>
            </a:r>
          </a:p>
          <a:p>
            <a:pPr algn="ctr" eaLnBrk="1" hangingPunct="1"/>
            <a:r>
              <a:rPr lang="en-US" altLang="en-US" sz="1100" dirty="0"/>
              <a:t>-Movement</a:t>
            </a:r>
          </a:p>
          <a:p>
            <a:pPr algn="ctr" eaLnBrk="1" hangingPunct="1"/>
            <a:r>
              <a:rPr lang="en-US" altLang="en-US" sz="1100" dirty="0"/>
              <a:t>-Interaction with others</a:t>
            </a:r>
          </a:p>
          <a:p>
            <a:pPr algn="ctr" eaLnBrk="1" hangingPunct="1"/>
            <a:r>
              <a:rPr lang="en-US" altLang="en-US" sz="1100" dirty="0"/>
              <a:t>-Interaction with audience</a:t>
            </a:r>
          </a:p>
        </p:txBody>
      </p:sp>
      <p:sp>
        <p:nvSpPr>
          <p:cNvPr id="333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71607" y="9530529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Role-on-the-wall</a:t>
            </a:r>
          </a:p>
        </p:txBody>
      </p:sp>
      <p:sp>
        <p:nvSpPr>
          <p:cNvPr id="33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26494" y="5362575"/>
            <a:ext cx="10828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Role of a director</a:t>
            </a:r>
          </a:p>
        </p:txBody>
      </p:sp>
      <p:sp>
        <p:nvSpPr>
          <p:cNvPr id="339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02044" y="5124085"/>
            <a:ext cx="1492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Performance spaces</a:t>
            </a:r>
          </a:p>
        </p:txBody>
      </p:sp>
      <p:sp>
        <p:nvSpPr>
          <p:cNvPr id="34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99888" y="7603884"/>
            <a:ext cx="1082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Designing a set</a:t>
            </a:r>
          </a:p>
        </p:txBody>
      </p:sp>
      <p:sp>
        <p:nvSpPr>
          <p:cNvPr id="348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653" y="2896612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Creating a character</a:t>
            </a:r>
          </a:p>
        </p:txBody>
      </p:sp>
      <p:sp>
        <p:nvSpPr>
          <p:cNvPr id="35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252" y="2591244"/>
            <a:ext cx="1486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Using voice and movement</a:t>
            </a:r>
          </a:p>
        </p:txBody>
      </p:sp>
      <p:sp>
        <p:nvSpPr>
          <p:cNvPr id="351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655" y="2316147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Devising</a:t>
            </a:r>
          </a:p>
        </p:txBody>
      </p:sp>
      <p:sp>
        <p:nvSpPr>
          <p:cNvPr id="35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623" y="2897211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Audience address</a:t>
            </a:r>
          </a:p>
        </p:txBody>
      </p:sp>
      <p:sp>
        <p:nvSpPr>
          <p:cNvPr id="354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720" y="2542749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Style and Genre</a:t>
            </a: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V="1">
            <a:off x="2565752" y="2059821"/>
            <a:ext cx="674" cy="3318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824" y="2336135"/>
            <a:ext cx="1486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Applying theatrical devices</a:t>
            </a:r>
          </a:p>
        </p:txBody>
      </p:sp>
      <p:sp>
        <p:nvSpPr>
          <p:cNvPr id="36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161" y="3047826"/>
            <a:ext cx="106222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Social and Historical context</a:t>
            </a:r>
          </a:p>
        </p:txBody>
      </p:sp>
      <p:sp>
        <p:nvSpPr>
          <p:cNvPr id="36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336" y="2763425"/>
            <a:ext cx="10622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Evaluating theatre</a:t>
            </a:r>
          </a:p>
        </p:txBody>
      </p:sp>
      <p:sp>
        <p:nvSpPr>
          <p:cNvPr id="367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022" y="2995492"/>
            <a:ext cx="10622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Designing theatre</a:t>
            </a: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3439441" y="2069176"/>
            <a:ext cx="756" cy="26147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33" y="2554278"/>
            <a:ext cx="14867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Staging and blocking</a:t>
            </a:r>
          </a:p>
        </p:txBody>
      </p: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938676" y="2068513"/>
            <a:ext cx="3181" cy="8196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290" y="2854750"/>
            <a:ext cx="10622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Planning and researching from a stimulus</a:t>
            </a:r>
          </a:p>
        </p:txBody>
      </p:sp>
      <p:sp>
        <p:nvSpPr>
          <p:cNvPr id="375" name="TextBox 160">
            <a:extLst>
              <a:ext uri="{FF2B5EF4-FFF2-40B4-BE49-F238E27FC236}">
                <a16:creationId xmlns:a16="http://schemas.microsoft.com/office/drawing/2014/main" id="{619299E1-1DEC-464B-80BF-2C82CF27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248" y="2439062"/>
            <a:ext cx="10622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Performing </a:t>
            </a:r>
          </a:p>
        </p:txBody>
      </p:sp>
      <p:pic>
        <p:nvPicPr>
          <p:cNvPr id="76" name="Picture 75" descr="Silhouette Symbol Of Bowler Hat Free Stock Photo - Public ...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50" y="7943906"/>
            <a:ext cx="495523" cy="495523"/>
          </a:xfrm>
          <a:prstGeom prst="rect">
            <a:avLst/>
          </a:prstGeom>
        </p:spPr>
      </p:pic>
      <p:pic>
        <p:nvPicPr>
          <p:cNvPr id="77" name="Picture 76" descr="Livescribe - Wikipedia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4" y="8181271"/>
            <a:ext cx="520180" cy="332754"/>
          </a:xfrm>
          <a:prstGeom prst="rect">
            <a:avLst/>
          </a:prstGeom>
        </p:spPr>
      </p:pic>
      <p:pic>
        <p:nvPicPr>
          <p:cNvPr id="78" name="Picture 77" descr="Microsoft Power BI - Wikipedia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6" y="7538456"/>
            <a:ext cx="400923" cy="643119"/>
          </a:xfrm>
          <a:prstGeom prst="rect">
            <a:avLst/>
          </a:prstGeom>
        </p:spPr>
      </p:pic>
      <p:pic>
        <p:nvPicPr>
          <p:cNvPr id="80" name="Picture 79" descr="Target PNG Transparent Images | PNG All"/>
          <p:cNvPicPr>
            <a:picLocks noChangeAspect="1"/>
          </p:cNvPicPr>
          <p:nvPr/>
        </p:nvPicPr>
        <p:blipFill>
          <a:blip r:embed="rId2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12" y="6644312"/>
            <a:ext cx="507496" cy="507496"/>
          </a:xfrm>
          <a:prstGeom prst="rect">
            <a:avLst/>
          </a:prstGeom>
        </p:spPr>
      </p:pic>
      <p:pic>
        <p:nvPicPr>
          <p:cNvPr id="82" name="Picture 81" descr="Once Upon A Teacher: Using Subtext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18875" r="22952" b="18833"/>
          <a:stretch/>
        </p:blipFill>
        <p:spPr>
          <a:xfrm>
            <a:off x="5938676" y="12348172"/>
            <a:ext cx="769156" cy="394113"/>
          </a:xfrm>
          <a:prstGeom prst="rect">
            <a:avLst/>
          </a:prstGeom>
        </p:spPr>
      </p:pic>
      <p:pic>
        <p:nvPicPr>
          <p:cNvPr id="83" name="Picture 82" descr="File:OOjs UI icon language-ltr.svg - Wikimedia Commons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3" y="14157118"/>
            <a:ext cx="590764" cy="590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CA9B9-423F-445E-8E74-B896CD9962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rot="11152988" flipV="1">
            <a:off x="8679700" y="16061063"/>
            <a:ext cx="860242" cy="316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755ECF-38B0-4137-ADF9-106EDE19F845}"/>
              </a:ext>
            </a:extLst>
          </p:cNvPr>
          <p:cNvSpPr txBox="1"/>
          <p:nvPr/>
        </p:nvSpPr>
        <p:spPr>
          <a:xfrm rot="11152988" flipV="1">
            <a:off x="33592998" y="21858958"/>
            <a:ext cx="4571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6" tooltip="https://thegadabouttown.com/2016/07/31/everyday-mask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2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340" name="TextBox 160">
            <a:extLst>
              <a:ext uri="{FF2B5EF4-FFF2-40B4-BE49-F238E27FC236}">
                <a16:creationId xmlns:a16="http://schemas.microsoft.com/office/drawing/2014/main" id="{FA73D412-C94D-41D5-9904-5B15BA9F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47" y="14653476"/>
            <a:ext cx="1358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Status and</a:t>
            </a:r>
          </a:p>
          <a:p>
            <a:pPr algn="ctr" eaLnBrk="1" hangingPunct="1"/>
            <a:r>
              <a:rPr lang="en-US" altLang="en-US" sz="1100" dirty="0"/>
              <a:t>Proxemics</a:t>
            </a:r>
          </a:p>
        </p:txBody>
      </p:sp>
      <p:sp>
        <p:nvSpPr>
          <p:cNvPr id="363" name="TextBox 160">
            <a:extLst>
              <a:ext uri="{FF2B5EF4-FFF2-40B4-BE49-F238E27FC236}">
                <a16:creationId xmlns:a16="http://schemas.microsoft.com/office/drawing/2014/main" id="{0737C1BA-ED15-4201-8AE0-5D1AC203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2546" y="16002135"/>
            <a:ext cx="20055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Spontaneous</a:t>
            </a:r>
          </a:p>
          <a:p>
            <a:pPr algn="ctr" eaLnBrk="1" hangingPunct="1"/>
            <a:r>
              <a:rPr lang="en-US" altLang="en-US" sz="1100" dirty="0"/>
              <a:t> Improvisation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3FC07B0-146D-43DD-9F9C-2851E4F7C4F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7679" y="12526843"/>
            <a:ext cx="1083197" cy="494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B7293-8DF9-488F-A022-036606C245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4735999" y="16310997"/>
            <a:ext cx="1091952" cy="6681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C4D7E0-96BB-4EF7-98CC-60DF633BC44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2666092" y="14068740"/>
            <a:ext cx="828178" cy="547786"/>
          </a:xfrm>
          <a:prstGeom prst="rect">
            <a:avLst/>
          </a:prstGeom>
        </p:spPr>
      </p:pic>
      <p:sp>
        <p:nvSpPr>
          <p:cNvPr id="368" name="TextBox 160">
            <a:extLst>
              <a:ext uri="{FF2B5EF4-FFF2-40B4-BE49-F238E27FC236}">
                <a16:creationId xmlns:a16="http://schemas.microsoft.com/office/drawing/2014/main" id="{422DDCBC-BDA3-4D0A-B372-803262F5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24" y="12414817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Creating Drama for a purpose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C5710F3-C0AF-4319-90A8-3E96CB50DF7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11988" y="10563660"/>
            <a:ext cx="438625" cy="674808"/>
          </a:xfrm>
          <a:prstGeom prst="rect">
            <a:avLst/>
          </a:prstGeom>
        </p:spPr>
      </p:pic>
      <p:sp>
        <p:nvSpPr>
          <p:cNvPr id="376" name="TextBox 160">
            <a:extLst>
              <a:ext uri="{FF2B5EF4-FFF2-40B4-BE49-F238E27FC236}">
                <a16:creationId xmlns:a16="http://schemas.microsoft.com/office/drawing/2014/main" id="{93996168-E71B-451B-BA72-DBA3B07A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237" y="16254369"/>
            <a:ext cx="89664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Martin Luther King JR - Segregation</a:t>
            </a:r>
          </a:p>
          <a:p>
            <a:pPr algn="ctr" eaLnBrk="1" hangingPunct="1"/>
            <a:endParaRPr lang="en-US" altLang="en-US" sz="1100" dirty="0"/>
          </a:p>
        </p:txBody>
      </p:sp>
      <p:sp>
        <p:nvSpPr>
          <p:cNvPr id="381" name="TextBox 160">
            <a:extLst>
              <a:ext uri="{FF2B5EF4-FFF2-40B4-BE49-F238E27FC236}">
                <a16:creationId xmlns:a16="http://schemas.microsoft.com/office/drawing/2014/main" id="{B66822D0-E33B-44C4-9E54-C7F20D973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928" y="14949850"/>
            <a:ext cx="10633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Freezeframe</a:t>
            </a:r>
          </a:p>
          <a:p>
            <a:pPr algn="ctr" eaLnBrk="1" hangingPunct="1"/>
            <a:endParaRPr lang="en-US" altLang="en-US" sz="1100" dirty="0"/>
          </a:p>
        </p:txBody>
      </p:sp>
      <p:sp>
        <p:nvSpPr>
          <p:cNvPr id="382" name="TextBox 160">
            <a:extLst>
              <a:ext uri="{FF2B5EF4-FFF2-40B4-BE49-F238E27FC236}">
                <a16:creationId xmlns:a16="http://schemas.microsoft.com/office/drawing/2014/main" id="{D910260C-AA28-4F6D-9CC3-FAF02FFE7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866" y="10071169"/>
            <a:ext cx="100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b="1" dirty="0"/>
              <a:t>Social issues in school</a:t>
            </a:r>
            <a:endParaRPr lang="en-US" altLang="en-US" sz="11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7FDD6B-5AC5-4CC0-B45E-0A15B079E90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170272" y="5767961"/>
            <a:ext cx="646422" cy="823961"/>
          </a:xfrm>
          <a:prstGeom prst="rect">
            <a:avLst/>
          </a:prstGeom>
        </p:spPr>
      </p:pic>
      <p:sp>
        <p:nvSpPr>
          <p:cNvPr id="385" name="TextBox 160">
            <a:extLst>
              <a:ext uri="{FF2B5EF4-FFF2-40B4-BE49-F238E27FC236}">
                <a16:creationId xmlns:a16="http://schemas.microsoft.com/office/drawing/2014/main" id="{620F0CE4-ADA3-4444-94B3-A9643A7A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32" y="6346099"/>
            <a:ext cx="19112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Verbatim Theatre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8BB810-5EBB-4D7A-84EC-414439DF203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8110" y="5130502"/>
            <a:ext cx="606854" cy="1067660"/>
          </a:xfrm>
          <a:prstGeom prst="rect">
            <a:avLst/>
          </a:prstGeom>
        </p:spPr>
      </p:pic>
      <p:sp>
        <p:nvSpPr>
          <p:cNvPr id="387" name="Rectangle 386">
            <a:extLst>
              <a:ext uri="{FF2B5EF4-FFF2-40B4-BE49-F238E27FC236}">
                <a16:creationId xmlns:a16="http://schemas.microsoft.com/office/drawing/2014/main" id="{20477B07-80E5-4C22-9804-B111E7DA9959}"/>
              </a:ext>
            </a:extLst>
          </p:cNvPr>
          <p:cNvSpPr/>
          <p:nvPr/>
        </p:nvSpPr>
        <p:spPr>
          <a:xfrm rot="14115093">
            <a:off x="1487435" y="625286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469C6C38-1B9C-4007-8243-DE15699ED65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48099" y="7012385"/>
            <a:ext cx="539768" cy="688015"/>
          </a:xfrm>
          <a:prstGeom prst="rect">
            <a:avLst/>
          </a:prstGeom>
        </p:spPr>
      </p:pic>
      <p:sp>
        <p:nvSpPr>
          <p:cNvPr id="390" name="TextBox 52">
            <a:extLst>
              <a:ext uri="{FF2B5EF4-FFF2-40B4-BE49-F238E27FC236}">
                <a16:creationId xmlns:a16="http://schemas.microsoft.com/office/drawing/2014/main" id="{26EF641C-02A5-49C5-B922-F77A8FBB4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603" y="6579334"/>
            <a:ext cx="160355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Interpreting Theatre</a:t>
            </a: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FBFD59C0-3601-DD44-A52E-94E1C6D3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495" y="15360772"/>
            <a:ext cx="1763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 Midsummer Nights Dream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24A1681A-7FA1-2A8A-B075-B7A8A3DF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481" y="15369088"/>
            <a:ext cx="1763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An introduction to Drama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DC71B6-33A7-876B-4F94-ECA108BC79BF}"/>
              </a:ext>
            </a:extLst>
          </p:cNvPr>
          <p:cNvSpPr txBox="1"/>
          <p:nvPr/>
        </p:nvSpPr>
        <p:spPr>
          <a:xfrm>
            <a:off x="1854200" y="14880472"/>
            <a:ext cx="1522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Devising/Stimulus</a:t>
            </a:r>
          </a:p>
        </p:txBody>
      </p:sp>
      <p:sp>
        <p:nvSpPr>
          <p:cNvPr id="28" name="TextBox 160">
            <a:extLst>
              <a:ext uri="{FF2B5EF4-FFF2-40B4-BE49-F238E27FC236}">
                <a16:creationId xmlns:a16="http://schemas.microsoft.com/office/drawing/2014/main" id="{B40395AB-615C-F24F-6D64-A14B7AD9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34" y="16229987"/>
            <a:ext cx="20055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Narration</a:t>
            </a:r>
          </a:p>
        </p:txBody>
      </p:sp>
      <p:sp>
        <p:nvSpPr>
          <p:cNvPr id="29" name="TextBox 160">
            <a:extLst>
              <a:ext uri="{FF2B5EF4-FFF2-40B4-BE49-F238E27FC236}">
                <a16:creationId xmlns:a16="http://schemas.microsoft.com/office/drawing/2014/main" id="{4F318A81-4FCD-22C5-7669-EF4FF4EA4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488" y="13331058"/>
            <a:ext cx="1368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Moral of the story.</a:t>
            </a:r>
          </a:p>
          <a:p>
            <a:pPr algn="ctr" eaLnBrk="1" hangingPunct="1"/>
            <a:r>
              <a:rPr lang="en-US" altLang="en-US" sz="1100" dirty="0"/>
              <a:t>Target audience.</a:t>
            </a:r>
          </a:p>
        </p:txBody>
      </p:sp>
      <p:sp>
        <p:nvSpPr>
          <p:cNvPr id="32" name="TextBox 160">
            <a:extLst>
              <a:ext uri="{FF2B5EF4-FFF2-40B4-BE49-F238E27FC236}">
                <a16:creationId xmlns:a16="http://schemas.microsoft.com/office/drawing/2014/main" id="{C1C6AE9B-FAE5-447A-8EB4-D8DE5E067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7" y="9584572"/>
            <a:ext cx="94434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1100" dirty="0" err="1"/>
              <a:t>Verfremdungseffekt</a:t>
            </a:r>
            <a:r>
              <a:rPr lang="en-GB" sz="1100" dirty="0"/>
              <a:t> – </a:t>
            </a:r>
          </a:p>
          <a:p>
            <a:pPr algn="ctr" eaLnBrk="1" hangingPunct="1"/>
            <a:r>
              <a:rPr lang="en-GB" altLang="en-US" sz="1100" dirty="0"/>
              <a:t>Alienation effect (distancing)</a:t>
            </a:r>
            <a:endParaRPr lang="en-US" altLang="en-US" sz="1100" dirty="0"/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875AA6A7-CA5B-CCDF-7099-137DEF48C427}"/>
              </a:ext>
            </a:extLst>
          </p:cNvPr>
          <p:cNvSpPr txBox="1">
            <a:spLocks noChangeArrowheads="1"/>
          </p:cNvSpPr>
          <p:nvPr/>
        </p:nvSpPr>
        <p:spPr bwMode="auto">
          <a:xfrm rot="3998239">
            <a:off x="508750" y="10431384"/>
            <a:ext cx="21360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ArchDown">
              <a:avLst/>
            </a:prstTxWarp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Epic Theatre</a:t>
            </a:r>
          </a:p>
        </p:txBody>
      </p:sp>
      <p:sp>
        <p:nvSpPr>
          <p:cNvPr id="56" name="TextBox 160">
            <a:extLst>
              <a:ext uri="{FF2B5EF4-FFF2-40B4-BE49-F238E27FC236}">
                <a16:creationId xmlns:a16="http://schemas.microsoft.com/office/drawing/2014/main" id="{1F4317E7-1398-430B-0281-E3A33AF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562" y="11846731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Status explored through characters</a:t>
            </a:r>
          </a:p>
        </p:txBody>
      </p:sp>
      <p:sp>
        <p:nvSpPr>
          <p:cNvPr id="61" name="TextBox 160">
            <a:extLst>
              <a:ext uri="{FF2B5EF4-FFF2-40B4-BE49-F238E27FC236}">
                <a16:creationId xmlns:a16="http://schemas.microsoft.com/office/drawing/2014/main" id="{BD4C0AA0-B6A9-E266-3A98-3B3D032FD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64" y="10593061"/>
            <a:ext cx="14706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Multi-Rolling</a:t>
            </a:r>
          </a:p>
        </p:txBody>
      </p:sp>
      <p:sp>
        <p:nvSpPr>
          <p:cNvPr id="63" name="TextBox 160">
            <a:extLst>
              <a:ext uri="{FF2B5EF4-FFF2-40B4-BE49-F238E27FC236}">
                <a16:creationId xmlns:a16="http://schemas.microsoft.com/office/drawing/2014/main" id="{4B57BBD6-E084-4203-F2E3-5B58B682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535" y="10757125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Multi-use prop</a:t>
            </a:r>
          </a:p>
        </p:txBody>
      </p:sp>
      <p:sp>
        <p:nvSpPr>
          <p:cNvPr id="64" name="TextBox 160">
            <a:extLst>
              <a:ext uri="{FF2B5EF4-FFF2-40B4-BE49-F238E27FC236}">
                <a16:creationId xmlns:a16="http://schemas.microsoft.com/office/drawing/2014/main" id="{1288ABEF-6EA0-0F51-89E5-B53A7975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89" y="10620017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Segregation</a:t>
            </a:r>
          </a:p>
        </p:txBody>
      </p:sp>
      <p:sp>
        <p:nvSpPr>
          <p:cNvPr id="65" name="TextBox 160">
            <a:extLst>
              <a:ext uri="{FF2B5EF4-FFF2-40B4-BE49-F238E27FC236}">
                <a16:creationId xmlns:a16="http://schemas.microsoft.com/office/drawing/2014/main" id="{EA58C337-B344-5425-2009-028FC2BE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797" y="10405556"/>
            <a:ext cx="1704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Montage</a:t>
            </a:r>
          </a:p>
        </p:txBody>
      </p:sp>
      <p:sp>
        <p:nvSpPr>
          <p:cNvPr id="66" name="TextBox 160">
            <a:extLst>
              <a:ext uri="{FF2B5EF4-FFF2-40B4-BE49-F238E27FC236}">
                <a16:creationId xmlns:a16="http://schemas.microsoft.com/office/drawing/2014/main" id="{DF6EA777-7B46-42C1-24E8-993DD7FF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367" y="10040327"/>
            <a:ext cx="17046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100" dirty="0"/>
              <a:t>Improvisation – </a:t>
            </a:r>
          </a:p>
          <a:p>
            <a:pPr algn="ctr" eaLnBrk="1" hangingPunct="1"/>
            <a:r>
              <a:rPr lang="en-US" altLang="en-US" sz="1100" dirty="0"/>
              <a:t>Physical and Vocal skills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E1EF86DC-2684-4695-884D-09F71350DDB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83" y="150047"/>
            <a:ext cx="2152155" cy="1195529"/>
          </a:xfrm>
          <a:prstGeom prst="rect">
            <a:avLst/>
          </a:prstGeom>
        </p:spPr>
      </p:pic>
      <p:sp>
        <p:nvSpPr>
          <p:cNvPr id="400" name="TextBox 1">
            <a:extLst>
              <a:ext uri="{FF2B5EF4-FFF2-40B4-BE49-F238E27FC236}">
                <a16:creationId xmlns:a16="http://schemas.microsoft.com/office/drawing/2014/main" id="{E52055B9-1116-4B83-A55A-C2371D3A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08" y="45400"/>
            <a:ext cx="491971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b="1" dirty="0"/>
              <a:t>Drama</a:t>
            </a:r>
          </a:p>
          <a:p>
            <a:r>
              <a:rPr lang="en-GB" altLang="en-US" sz="3200" b="1" dirty="0"/>
              <a:t>KS4 Learning Journey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78" y="161387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d5d8f-14be-4e89-b1d9-fcdd6d253a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0F517426B88428A609AE0B6A5327F" ma:contentTypeVersion="9" ma:contentTypeDescription="Create a new document." ma:contentTypeScope="" ma:versionID="7b8b9988e074c755b858ca82fbcb1d1c">
  <xsd:schema xmlns:xsd="http://www.w3.org/2001/XMLSchema" xmlns:xs="http://www.w3.org/2001/XMLSchema" xmlns:p="http://schemas.microsoft.com/office/2006/metadata/properties" xmlns:ns3="63dd5d8f-14be-4e89-b1d9-fcdd6d253a83" xmlns:ns4="90d4aee3-9690-4388-8069-9ff76094f433" targetNamespace="http://schemas.microsoft.com/office/2006/metadata/properties" ma:root="true" ma:fieldsID="c786440605d3c15d0250633abfefe2bc" ns3:_="" ns4:_="">
    <xsd:import namespace="63dd5d8f-14be-4e89-b1d9-fcdd6d253a83"/>
    <xsd:import namespace="90d4aee3-9690-4388-8069-9ff76094f4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d5d8f-14be-4e89-b1d9-fcdd6d253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4aee3-9690-4388-8069-9ff76094f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0E867-62D1-4589-A735-A3EE80AB48D2}">
  <ds:schemaRefs>
    <ds:schemaRef ds:uri="90d4aee3-9690-4388-8069-9ff76094f433"/>
    <ds:schemaRef ds:uri="http://schemas.microsoft.com/office/2006/documentManagement/types"/>
    <ds:schemaRef ds:uri="63dd5d8f-14be-4e89-b1d9-fcdd6d253a83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5789B3-2DB2-4573-9C40-713304619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7E48D-3951-408A-A420-D1FF1BBFB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d5d8f-14be-4e89-b1d9-fcdd6d253a83"/>
    <ds:schemaRef ds:uri="90d4aee3-9690-4388-8069-9ff76094f4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10031</TotalTime>
  <Words>454</Words>
  <Application>Microsoft Office PowerPoint</Application>
  <PresentationFormat>Custom</PresentationFormat>
  <Paragraphs>163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465</cp:revision>
  <cp:lastPrinted>2020-06-03T09:37:56Z</cp:lastPrinted>
  <dcterms:created xsi:type="dcterms:W3CDTF">2018-02-08T08:28:53Z</dcterms:created>
  <dcterms:modified xsi:type="dcterms:W3CDTF">2025-11-10T09:24:16Z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0x010100E9D0F517426B88428A609AE0B6A5327F</vt:lpwstr>
  </property>
</Properties>
</file>