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870700" cy="10006013"/>
  <p:defaultTextStyle>
    <a:defPPr>
      <a:defRPr lang="en-US"/>
    </a:defPPr>
    <a:lvl1pPr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6100" indent="-88900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93788" indent="-179388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41475" indent="-2698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87575" indent="-3587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B5A"/>
    <a:srgbClr val="217C88"/>
    <a:srgbClr val="33CCCC"/>
    <a:srgbClr val="971B37"/>
    <a:srgbClr val="66FF33"/>
    <a:srgbClr val="00B050"/>
    <a:srgbClr val="144856"/>
    <a:srgbClr val="175A68"/>
    <a:srgbClr val="FE5E00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441" autoAdjust="0"/>
  </p:normalViewPr>
  <p:slideViewPr>
    <p:cSldViewPr snapToGrid="0">
      <p:cViewPr>
        <p:scale>
          <a:sx n="100" d="100"/>
          <a:sy n="100" d="100"/>
        </p:scale>
        <p:origin x="1770" y="-2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29BEA-25BE-410D-BE5E-4E1FB9B7AF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052" cy="500861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 defTabSz="110443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3D4BE-B55E-433A-9C17-511AFFCFCE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91044" y="0"/>
            <a:ext cx="2978052" cy="500861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 defTabSz="110443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09C514-2D65-4674-BC07-189380C6D537}" type="datetimeFigureOut">
              <a:rPr lang="en-US"/>
              <a:pPr>
                <a:defRPr/>
              </a:pPr>
              <a:t>11/3/2025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967AAB-A8DA-45DD-BCF9-C6AC8AC5E7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05075" y="1250950"/>
            <a:ext cx="1860550" cy="3376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2" tIns="46136" rIns="92272" bIns="4613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2EA3B57-EB49-4D5E-852F-16269B95C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6750" y="4814985"/>
            <a:ext cx="5497202" cy="3939677"/>
          </a:xfrm>
          <a:prstGeom prst="rect">
            <a:avLst/>
          </a:prstGeom>
        </p:spPr>
        <p:txBody>
          <a:bodyPr vert="horz" lIns="92272" tIns="46136" rIns="92272" bIns="46136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8A05-BF62-4626-BD75-75C131079B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505152"/>
            <a:ext cx="2978052" cy="500861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 defTabSz="110443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DC305-D814-4CC6-80FB-2B57E0F7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91044" y="9505152"/>
            <a:ext cx="2978052" cy="500861"/>
          </a:xfrm>
          <a:prstGeom prst="rect">
            <a:avLst/>
          </a:prstGeom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8974AD2-CA02-4F32-B9B2-45969E5EE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94E07EB-7754-4D6C-A7A1-2E61BC77E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3009F-D282-44BC-9872-11F5120BD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914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4CF9CA8-F906-4E44-816D-E4338D139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711" indent="-2883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3401" indent="-23068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4762" indent="-23068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6122" indent="-23068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7483" indent="-230680" defTabSz="110374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8843" indent="-230680" defTabSz="110374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0204" indent="-230680" defTabSz="110374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1564" indent="-230680" defTabSz="110374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75E980-EC14-4530-9A05-2CC370F24BE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1361-4954-4796-A70B-D500E73CA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AFEB-37FA-430C-9994-82C802A49526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513B4-4BC7-4F6A-B5E8-D2C28B32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CE5E3-4F27-45AD-BE67-7F45754B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51E4D-C462-460E-AF3B-F1AE0893E9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97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34FC3-D62B-4C48-AA2A-D50CF42A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01B2A-C51A-492E-A2C5-49601B97E846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DA28D-71DD-4D74-84BF-C2A9D9D2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2395E-05F1-4635-9DC7-67FEAEF3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884C-F9B9-4C9F-ADA9-CA5A25186A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154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25E8-70BB-4325-A0F7-C1608CC9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29D4-DE73-4527-B243-35F454742C3E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7BCD-9A2E-4FF2-9630-B4337307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5D8DC-5087-4292-AD7C-713DE07F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6342-333D-47EC-879E-8D4DE1C9CE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4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2B21-D804-412A-AB43-77C106BE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B993-D04A-483F-8C93-FF02181A99CE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5D85-1F5E-431F-9F7B-A559D086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9ADF8-9896-435E-819F-37C90F85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CED7-45EB-4F8B-9FEC-C114A00693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43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F834-BA4A-42C3-87F2-388C557A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8193-DD11-4FF3-A7DC-6673B3978C70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CA7F-9A5E-43A2-8AE6-E310A394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331D-31A4-42AD-9CC5-3B84E8D8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3E26F-FBCE-403D-92D7-E7CB0F147A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7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F24E5A-1E44-491D-98CF-646982AE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E08E8-304F-45D1-B4EB-FD2CCE3F64C3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8534A-50CB-4833-92C1-BEAD89DC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2FA9C4-4D68-47DC-B063-469A55BB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9CCB-7188-4756-AC36-13916F59C5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70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7F5CAD-1C50-46AB-B229-4D7C5CAE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86A5-9268-4DEA-B1CA-6754B7A2FFCC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956DDB9-40CB-454B-81F9-79B8BF86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6B743A-12A8-48BB-A239-135C0DD3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C80A-2668-4121-95B0-04E4058C23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727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BA94AD-E937-4DF7-8538-D1BCF890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DC25-882D-4C4E-9481-8C92F1177052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82D7F7-8CD8-413B-961C-D13D289B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7B5CF5-D746-42B4-A7BC-D20C9B7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8FF2-1AF6-44E3-A9DD-D7CECBB836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93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B26F96-E68D-48CC-BA9D-83287D8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2C34B-04B3-4619-98E4-66517C91066D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FEDA0E-B729-40F9-96C2-F83720E95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729279-3864-46AD-9BD3-94C2D1E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0A6E-4CF8-453D-B8AB-1DD4DECFEC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1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453F03-61E2-4B85-859F-BCD2780D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8424-CBFD-4382-B2CC-7C273E6796D2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00E6CC-9D61-48DB-8B4B-2CB3701DB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B88A7E-B3BA-4265-8596-4CE9282C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8759-298B-4940-91BF-131EFC88DD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52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0BBF3B-FAD0-4EBE-A98C-71C32C3C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D856-3719-404D-B9A4-188AF8C44624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65AA3B-564A-4159-8EC0-D640F2BD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D08956-843F-45E1-849B-5A9FA08D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D0848-ADEC-4A1B-BCB8-4EC5EB9C2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753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D356FE-BFCD-4C26-B1B5-90884A0A1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A8B62F4-BB5E-4D30-B90F-6EE250793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F930-1228-48A5-A996-FE190E99B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8864F-2C3D-4182-8209-D250A5679695}" type="datetimeFigureOut">
              <a:rPr lang="en-GB"/>
              <a:pPr>
                <a:defRPr/>
              </a:pPr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9DF96-A280-4963-80F7-C1178FDF1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CA99-F51B-4210-B955-28AD7ADDC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3B0456-36CA-4749-93FF-B5B9BA6A53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173">
            <a:extLst>
              <a:ext uri="{FF2B5EF4-FFF2-40B4-BE49-F238E27FC236}">
                <a16:creationId xmlns:a16="http://schemas.microsoft.com/office/drawing/2014/main" id="{BF731DF9-386E-48AA-8B8E-01A16479B6CC}"/>
              </a:ext>
            </a:extLst>
          </p:cNvPr>
          <p:cNvSpPr/>
          <p:nvPr/>
        </p:nvSpPr>
        <p:spPr>
          <a:xfrm>
            <a:off x="64533" y="57150"/>
            <a:ext cx="9561954" cy="17583150"/>
          </a:xfrm>
          <a:prstGeom prst="rect">
            <a:avLst/>
          </a:prstGeom>
          <a:solidFill>
            <a:schemeClr val="bg1"/>
          </a:solidFill>
          <a:ln w="165100">
            <a:solidFill>
              <a:srgbClr val="AA97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/>
          </a:p>
        </p:txBody>
      </p:sp>
      <p:sp>
        <p:nvSpPr>
          <p:cNvPr id="175" name="TextBox 2">
            <a:extLst>
              <a:ext uri="{FF2B5EF4-FFF2-40B4-BE49-F238E27FC236}">
                <a16:creationId xmlns:a16="http://schemas.microsoft.com/office/drawing/2014/main" id="{BC587425-ED77-4703-97BB-E8D42FDC4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77" y="17124429"/>
            <a:ext cx="9502338" cy="525597"/>
          </a:xfrm>
          <a:prstGeom prst="rect">
            <a:avLst/>
          </a:prstGeom>
          <a:solidFill>
            <a:srgbClr val="AA9766">
              <a:alpha val="34902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n-GB" altLang="en-US" sz="2400" dirty="0">
              <a:solidFill>
                <a:schemeClr val="bg1"/>
              </a:solidFill>
            </a:endParaRPr>
          </a:p>
        </p:txBody>
      </p:sp>
      <p:pic>
        <p:nvPicPr>
          <p:cNvPr id="176" name="Picture 175">
            <a:extLst>
              <a:ext uri="{FF2B5EF4-FFF2-40B4-BE49-F238E27FC236}">
                <a16:creationId xmlns:a16="http://schemas.microsoft.com/office/drawing/2014/main" id="{44B9C88B-4140-423C-B0DD-AD7346D034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73" y="16985050"/>
            <a:ext cx="3650486" cy="651951"/>
          </a:xfrm>
          <a:prstGeom prst="rect">
            <a:avLst/>
          </a:prstGeom>
        </p:spPr>
      </p:pic>
      <p:sp>
        <p:nvSpPr>
          <p:cNvPr id="15" name="Block Arc 14">
            <a:extLst>
              <a:ext uri="{FF2B5EF4-FFF2-40B4-BE49-F238E27FC236}">
                <a16:creationId xmlns:a16="http://schemas.microsoft.com/office/drawing/2014/main" id="{4467477C-A442-4631-AB2B-BF52D88B4DCE}"/>
              </a:ext>
            </a:extLst>
          </p:cNvPr>
          <p:cNvSpPr/>
          <p:nvPr/>
        </p:nvSpPr>
        <p:spPr>
          <a:xfrm rot="16200000">
            <a:off x="812439" y="13661618"/>
            <a:ext cx="2779712" cy="2193925"/>
          </a:xfrm>
          <a:prstGeom prst="blockArc">
            <a:avLst>
              <a:gd name="adj1" fmla="val 10794188"/>
              <a:gd name="adj2" fmla="val 273637"/>
              <a:gd name="adj3" fmla="val 26838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1559AAA-F3A3-487D-9C22-60F8CE552ACE}"/>
              </a:ext>
            </a:extLst>
          </p:cNvPr>
          <p:cNvSpPr/>
          <p:nvPr/>
        </p:nvSpPr>
        <p:spPr>
          <a:xfrm>
            <a:off x="2110582" y="15508819"/>
            <a:ext cx="5903097" cy="62230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47087E5C-478E-462D-8311-D06CABC6D70A}"/>
              </a:ext>
            </a:extLst>
          </p:cNvPr>
          <p:cNvSpPr/>
          <p:nvPr/>
        </p:nvSpPr>
        <p:spPr>
          <a:xfrm rot="5400000" flipH="1">
            <a:off x="6460013" y="11344611"/>
            <a:ext cx="2893175" cy="2319298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B6816D0-3EA9-4D64-955C-A4CA62761488}"/>
              </a:ext>
            </a:extLst>
          </p:cNvPr>
          <p:cNvSpPr/>
          <p:nvPr/>
        </p:nvSpPr>
        <p:spPr>
          <a:xfrm>
            <a:off x="2077476" y="13344219"/>
            <a:ext cx="5842000" cy="62230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F541C1C3-9B64-4B14-B224-F8F42585BDA0}"/>
              </a:ext>
            </a:extLst>
          </p:cNvPr>
          <p:cNvSpPr/>
          <p:nvPr/>
        </p:nvSpPr>
        <p:spPr>
          <a:xfrm>
            <a:off x="2171700" y="11082095"/>
            <a:ext cx="5715796" cy="545596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3F905D6C-4F5E-48DA-9971-6A475AA9A830}"/>
              </a:ext>
            </a:extLst>
          </p:cNvPr>
          <p:cNvSpPr/>
          <p:nvPr/>
        </p:nvSpPr>
        <p:spPr>
          <a:xfrm rot="16200000">
            <a:off x="846727" y="9261963"/>
            <a:ext cx="2614256" cy="2125663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71EE2FF0-20C7-4CB5-976E-F8235E06F7C5}"/>
              </a:ext>
            </a:extLst>
          </p:cNvPr>
          <p:cNvSpPr/>
          <p:nvPr/>
        </p:nvSpPr>
        <p:spPr>
          <a:xfrm rot="5400000" flipH="1">
            <a:off x="6505575" y="7071873"/>
            <a:ext cx="2846387" cy="2287588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F28B061-905B-4391-A60B-74CD18773C81}"/>
              </a:ext>
            </a:extLst>
          </p:cNvPr>
          <p:cNvSpPr/>
          <p:nvPr/>
        </p:nvSpPr>
        <p:spPr>
          <a:xfrm>
            <a:off x="2036763" y="9013825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144DE1F-C739-4F26-ABB5-4997AB193598}"/>
              </a:ext>
            </a:extLst>
          </p:cNvPr>
          <p:cNvSpPr/>
          <p:nvPr/>
        </p:nvSpPr>
        <p:spPr>
          <a:xfrm>
            <a:off x="2202295" y="6806919"/>
            <a:ext cx="5827713" cy="6508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8696E43A-9852-4970-BE6D-E59B0A0273D9}"/>
              </a:ext>
            </a:extLst>
          </p:cNvPr>
          <p:cNvSpPr/>
          <p:nvPr/>
        </p:nvSpPr>
        <p:spPr>
          <a:xfrm rot="16200000">
            <a:off x="731661" y="4828600"/>
            <a:ext cx="2878137" cy="227171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56EA550-52CB-4953-BC04-974D4295B264}"/>
              </a:ext>
            </a:extLst>
          </p:cNvPr>
          <p:cNvSpPr/>
          <p:nvPr/>
        </p:nvSpPr>
        <p:spPr>
          <a:xfrm>
            <a:off x="1978326" y="4535440"/>
            <a:ext cx="5827713" cy="642937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102ABAFB-F313-4F21-B70B-FA9E8F770A67}"/>
              </a:ext>
            </a:extLst>
          </p:cNvPr>
          <p:cNvSpPr/>
          <p:nvPr/>
        </p:nvSpPr>
        <p:spPr>
          <a:xfrm>
            <a:off x="1750419" y="6496870"/>
            <a:ext cx="1213247" cy="122627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BFA5F061-28F1-468D-9787-8AB0C053ED65}"/>
              </a:ext>
            </a:extLst>
          </p:cNvPr>
          <p:cNvSpPr/>
          <p:nvPr/>
        </p:nvSpPr>
        <p:spPr>
          <a:xfrm>
            <a:off x="1909154" y="6648472"/>
            <a:ext cx="909637" cy="920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F17DCE10-5295-4DFE-B29C-1E8E33D3E4D2}"/>
              </a:ext>
            </a:extLst>
          </p:cNvPr>
          <p:cNvSpPr/>
          <p:nvPr/>
        </p:nvSpPr>
        <p:spPr>
          <a:xfrm>
            <a:off x="8088272" y="11936919"/>
            <a:ext cx="1214438" cy="1286163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942FF4F3-3A6E-4C8E-8A77-40E92B241C37}"/>
              </a:ext>
            </a:extLst>
          </p:cNvPr>
          <p:cNvSpPr/>
          <p:nvPr/>
        </p:nvSpPr>
        <p:spPr>
          <a:xfrm>
            <a:off x="8242301" y="12104689"/>
            <a:ext cx="896937" cy="9683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5E778553-576A-42E8-8E97-31901662BC10}"/>
              </a:ext>
            </a:extLst>
          </p:cNvPr>
          <p:cNvSpPr/>
          <p:nvPr/>
        </p:nvSpPr>
        <p:spPr>
          <a:xfrm>
            <a:off x="970614" y="12708026"/>
            <a:ext cx="1107634" cy="1233315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143CD070-54EC-450B-90BD-BA75A4DEA283}"/>
              </a:ext>
            </a:extLst>
          </p:cNvPr>
          <p:cNvSpPr/>
          <p:nvPr/>
        </p:nvSpPr>
        <p:spPr>
          <a:xfrm>
            <a:off x="1110355" y="12888789"/>
            <a:ext cx="829693" cy="9113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8</a:t>
            </a: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68E336B5-DC48-4795-9FAB-3591766A916F}"/>
              </a:ext>
            </a:extLst>
          </p:cNvPr>
          <p:cNvSpPr/>
          <p:nvPr/>
        </p:nvSpPr>
        <p:spPr>
          <a:xfrm>
            <a:off x="7768354" y="2555058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3B6D7AD9-F0A2-4BBE-8C25-2D98C94A4F8E}"/>
              </a:ext>
            </a:extLst>
          </p:cNvPr>
          <p:cNvSpPr/>
          <p:nvPr/>
        </p:nvSpPr>
        <p:spPr>
          <a:xfrm rot="16200000">
            <a:off x="1070093" y="1758704"/>
            <a:ext cx="936625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098" name="TextBox 54">
            <a:extLst>
              <a:ext uri="{FF2B5EF4-FFF2-40B4-BE49-F238E27FC236}">
                <a16:creationId xmlns:a16="http://schemas.microsoft.com/office/drawing/2014/main" id="{645871DD-4ABE-45AE-9D0C-285221C69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4010" y="12230895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/>
              <a:t>YEAR</a:t>
            </a:r>
          </a:p>
        </p:txBody>
      </p:sp>
      <p:sp>
        <p:nvSpPr>
          <p:cNvPr id="3100" name="TextBox 60">
            <a:extLst>
              <a:ext uri="{FF2B5EF4-FFF2-40B4-BE49-F238E27FC236}">
                <a16:creationId xmlns:a16="http://schemas.microsoft.com/office/drawing/2014/main" id="{0B30E5E4-A3AF-41AE-9B36-1125596DD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9834" y="6679633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YEAR</a:t>
            </a:r>
          </a:p>
        </p:txBody>
      </p:sp>
      <p:sp>
        <p:nvSpPr>
          <p:cNvPr id="3101" name="TextBox 61">
            <a:extLst>
              <a:ext uri="{FF2B5EF4-FFF2-40B4-BE49-F238E27FC236}">
                <a16:creationId xmlns:a16="http://schemas.microsoft.com/office/drawing/2014/main" id="{DAB121F7-819E-4F48-A192-0CAA5CFEC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3254" y="6746041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11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2DE4746F-8993-4AE8-B3B6-0ADE93C47E84}"/>
              </a:ext>
            </a:extLst>
          </p:cNvPr>
          <p:cNvSpPr/>
          <p:nvPr/>
        </p:nvSpPr>
        <p:spPr>
          <a:xfrm>
            <a:off x="7533482" y="15233295"/>
            <a:ext cx="1128562" cy="116809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BE61FE60-2721-482C-808F-4BEF79045D69}"/>
              </a:ext>
            </a:extLst>
          </p:cNvPr>
          <p:cNvSpPr/>
          <p:nvPr/>
        </p:nvSpPr>
        <p:spPr>
          <a:xfrm>
            <a:off x="7681913" y="15355888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266" name="TextBox 53">
            <a:extLst>
              <a:ext uri="{FF2B5EF4-FFF2-40B4-BE49-F238E27FC236}">
                <a16:creationId xmlns:a16="http://schemas.microsoft.com/office/drawing/2014/main" id="{F5FA6051-E3D6-45D9-8D50-B0960C3D0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9343" y="15521181"/>
            <a:ext cx="92710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latin typeface="+mn-lt"/>
              </a:rPr>
              <a:t>7</a:t>
            </a:r>
          </a:p>
        </p:txBody>
      </p:sp>
      <p:sp>
        <p:nvSpPr>
          <p:cNvPr id="3267" name="TextBox 52">
            <a:extLst>
              <a:ext uri="{FF2B5EF4-FFF2-40B4-BE49-F238E27FC236}">
                <a16:creationId xmlns:a16="http://schemas.microsoft.com/office/drawing/2014/main" id="{604A2FB1-A4ED-4621-9354-727A6D7F1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056" y="15432814"/>
            <a:ext cx="8413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latin typeface="+mn-lt"/>
              </a:rPr>
              <a:t>YEAR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977075A-9464-42E6-9CE5-FBE56D02C20B}"/>
              </a:ext>
            </a:extLst>
          </p:cNvPr>
          <p:cNvSpPr/>
          <p:nvPr/>
        </p:nvSpPr>
        <p:spPr>
          <a:xfrm flipH="1">
            <a:off x="5548532" y="15504538"/>
            <a:ext cx="85815" cy="7637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FC8C721-88DB-4E27-B0FC-5A8A2C00D92B}"/>
              </a:ext>
            </a:extLst>
          </p:cNvPr>
          <p:cNvSpPr/>
          <p:nvPr/>
        </p:nvSpPr>
        <p:spPr>
          <a:xfrm>
            <a:off x="3206355" y="15493852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02" name="TextBox 52">
            <a:extLst>
              <a:ext uri="{FF2B5EF4-FFF2-40B4-BE49-F238E27FC236}">
                <a16:creationId xmlns:a16="http://schemas.microsoft.com/office/drawing/2014/main" id="{88682A17-3173-40AE-B737-BB989FD04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717" y="12944221"/>
            <a:ext cx="8413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latin typeface="+mn-lt"/>
              </a:rPr>
              <a:t>YEAR</a:t>
            </a:r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48C9B3CE-1C8E-4CA7-81A1-41F367BC281B}"/>
              </a:ext>
            </a:extLst>
          </p:cNvPr>
          <p:cNvSpPr/>
          <p:nvPr/>
        </p:nvSpPr>
        <p:spPr>
          <a:xfrm rot="4306119">
            <a:off x="1367596" y="14638918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3330" name="TextBox 1">
            <a:extLst>
              <a:ext uri="{FF2B5EF4-FFF2-40B4-BE49-F238E27FC236}">
                <a16:creationId xmlns:a16="http://schemas.microsoft.com/office/drawing/2014/main" id="{6623AFA9-CEE6-4093-B3B7-670B9D63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9" y="235133"/>
            <a:ext cx="6309908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3600" b="1" dirty="0"/>
              <a:t>Core PE Learning Journey</a:t>
            </a:r>
          </a:p>
          <a:p>
            <a:r>
              <a:rPr lang="en-GB" altLang="en-US" sz="3200" b="1" dirty="0"/>
              <a:t>Key Stage 3 &amp; 4</a:t>
            </a: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3088871" y="1328896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>
            <a:off x="3976947" y="13316749"/>
            <a:ext cx="82594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2F2CDA5-2BA1-4135-B4A8-779849B8FD77}"/>
              </a:ext>
            </a:extLst>
          </p:cNvPr>
          <p:cNvSpPr/>
          <p:nvPr/>
        </p:nvSpPr>
        <p:spPr>
          <a:xfrm>
            <a:off x="6808788" y="10642600"/>
            <a:ext cx="261937" cy="88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3403333" y="11050432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8976408F-3E13-4931-B748-214F8BDF4B5F}"/>
              </a:ext>
            </a:extLst>
          </p:cNvPr>
          <p:cNvSpPr/>
          <p:nvPr/>
        </p:nvSpPr>
        <p:spPr>
          <a:xfrm rot="20090344">
            <a:off x="8363830" y="878437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5" name="Rectangle 454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5783786" y="6732989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7" name="Triangle 45">
            <a:extLst>
              <a:ext uri="{FF2B5EF4-FFF2-40B4-BE49-F238E27FC236}">
                <a16:creationId xmlns:a16="http://schemas.microsoft.com/office/drawing/2014/main" id="{F4A73D32-DE41-4EEA-A1A3-B2E032C1B28C}"/>
              </a:ext>
            </a:extLst>
          </p:cNvPr>
          <p:cNvSpPr/>
          <p:nvPr/>
        </p:nvSpPr>
        <p:spPr>
          <a:xfrm rot="5400000">
            <a:off x="7728104" y="1764853"/>
            <a:ext cx="938212" cy="697704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6B0B2C22-F375-43A7-B72F-8EB156F5AC79}"/>
              </a:ext>
            </a:extLst>
          </p:cNvPr>
          <p:cNvSpPr/>
          <p:nvPr/>
        </p:nvSpPr>
        <p:spPr>
          <a:xfrm rot="18812819">
            <a:off x="1571144" y="4749983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57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818" y="4682123"/>
            <a:ext cx="2943013" cy="40011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0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510" name="TextBox 2">
            <a:extLst>
              <a:ext uri="{FF2B5EF4-FFF2-40B4-BE49-F238E27FC236}">
                <a16:creationId xmlns:a16="http://schemas.microsoft.com/office/drawing/2014/main" id="{5B94C839-07EF-4AF1-8C6C-3DBD4E9D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942" y="1604963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dirty="0" err="1">
                <a:solidFill>
                  <a:schemeClr val="bg1"/>
                </a:solidFill>
              </a:rPr>
              <a:t>Understading</a:t>
            </a:r>
            <a:r>
              <a:rPr lang="en-GB" altLang="en-US" dirty="0">
                <a:solidFill>
                  <a:schemeClr val="bg1"/>
                </a:solidFill>
              </a:rPr>
              <a:t> and Applying Scientific Skills </a:t>
            </a:r>
          </a:p>
        </p:txBody>
      </p:sp>
      <p:sp>
        <p:nvSpPr>
          <p:cNvPr id="3511" name="TextBox 4">
            <a:extLst>
              <a:ext uri="{FF2B5EF4-FFF2-40B4-BE49-F238E27FC236}">
                <a16:creationId xmlns:a16="http://schemas.microsoft.com/office/drawing/2014/main" id="{604D3903-48DD-4247-B700-AD070D82542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212055" y="2066946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800" dirty="0">
                <a:solidFill>
                  <a:schemeClr val="bg1"/>
                </a:solidFill>
              </a:rPr>
              <a:t>Year 7</a:t>
            </a:r>
          </a:p>
        </p:txBody>
      </p:sp>
      <p:sp>
        <p:nvSpPr>
          <p:cNvPr id="3512" name="TextBox 439">
            <a:extLst>
              <a:ext uri="{FF2B5EF4-FFF2-40B4-BE49-F238E27FC236}">
                <a16:creationId xmlns:a16="http://schemas.microsoft.com/office/drawing/2014/main" id="{2CA6D444-7F83-401D-96C7-897FDE15E6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512578" y="2014224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800" dirty="0">
                <a:solidFill>
                  <a:schemeClr val="bg1"/>
                </a:solidFill>
              </a:rPr>
              <a:t>Year 11</a:t>
            </a:r>
          </a:p>
        </p:txBody>
      </p:sp>
      <p:sp>
        <p:nvSpPr>
          <p:cNvPr id="462" name="TextBox 52">
            <a:extLst>
              <a:ext uri="{FF2B5EF4-FFF2-40B4-BE49-F238E27FC236}">
                <a16:creationId xmlns:a16="http://schemas.microsoft.com/office/drawing/2014/main" id="{EA3A9481-C377-401B-992E-1F420EBFC227}"/>
              </a:ext>
            </a:extLst>
          </p:cNvPr>
          <p:cNvSpPr txBox="1">
            <a:spLocks noChangeArrowheads="1"/>
          </p:cNvSpPr>
          <p:nvPr/>
        </p:nvSpPr>
        <p:spPr bwMode="auto">
          <a:xfrm rot="16437859">
            <a:off x="732632" y="5821154"/>
            <a:ext cx="1420813" cy="338554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11A3F1D0-B89C-41F9-B105-4B1A33681D88}"/>
              </a:ext>
            </a:extLst>
          </p:cNvPr>
          <p:cNvSpPr/>
          <p:nvPr/>
        </p:nvSpPr>
        <p:spPr>
          <a:xfrm rot="4778198">
            <a:off x="1300928" y="9742663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6379CE6-5728-48EE-80CC-FA9102992F30}"/>
              </a:ext>
            </a:extLst>
          </p:cNvPr>
          <p:cNvSpPr/>
          <p:nvPr/>
        </p:nvSpPr>
        <p:spPr>
          <a:xfrm>
            <a:off x="1837930" y="1786780"/>
            <a:ext cx="6024562" cy="63023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Thematic Approach to PE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2977075A-9464-42E6-9CE5-FBE56D02C20B}"/>
              </a:ext>
            </a:extLst>
          </p:cNvPr>
          <p:cNvSpPr/>
          <p:nvPr/>
        </p:nvSpPr>
        <p:spPr>
          <a:xfrm>
            <a:off x="2110582" y="15455084"/>
            <a:ext cx="88900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2977075A-9464-42E6-9CE5-FBE56D02C20B}"/>
              </a:ext>
            </a:extLst>
          </p:cNvPr>
          <p:cNvSpPr/>
          <p:nvPr/>
        </p:nvSpPr>
        <p:spPr>
          <a:xfrm>
            <a:off x="4447470" y="15444017"/>
            <a:ext cx="88900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5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582" y="15508819"/>
            <a:ext cx="809433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Dance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>
            <a:off x="5960708" y="13325409"/>
            <a:ext cx="83622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>
            <a:off x="7016802" y="13312968"/>
            <a:ext cx="82594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 rot="20263425">
            <a:off x="7905641" y="13211037"/>
            <a:ext cx="123227" cy="7661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862F07AB-756D-4055-A1AA-47C71CDCFBA8}"/>
              </a:ext>
            </a:extLst>
          </p:cNvPr>
          <p:cNvSpPr/>
          <p:nvPr/>
        </p:nvSpPr>
        <p:spPr>
          <a:xfrm rot="1973326">
            <a:off x="1910242" y="10946488"/>
            <a:ext cx="76143" cy="7108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6388309" y="1092416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7826915" y="11009312"/>
            <a:ext cx="62400" cy="7315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2" name="TextBox 53">
            <a:extLst>
              <a:ext uri="{FF2B5EF4-FFF2-40B4-BE49-F238E27FC236}">
                <a16:creationId xmlns:a16="http://schemas.microsoft.com/office/drawing/2014/main" id="{F5FA6051-E3D6-45D9-8D50-B0960C3D0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568" y="12982239"/>
            <a:ext cx="957725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latin typeface="+mn-lt"/>
              </a:rPr>
              <a:t>8</a:t>
            </a:r>
          </a:p>
        </p:txBody>
      </p:sp>
      <p:sp>
        <p:nvSpPr>
          <p:cNvPr id="3099" name="TextBox 55">
            <a:extLst>
              <a:ext uri="{FF2B5EF4-FFF2-40B4-BE49-F238E27FC236}">
                <a16:creationId xmlns:a16="http://schemas.microsoft.com/office/drawing/2014/main" id="{77414327-C798-445D-86C3-4470D2812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8296" y="12241359"/>
            <a:ext cx="839788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556" name="Rectangle 555">
            <a:extLst>
              <a:ext uri="{FF2B5EF4-FFF2-40B4-BE49-F238E27FC236}">
                <a16:creationId xmlns:a16="http://schemas.microsoft.com/office/drawing/2014/main" id="{8976408F-3E13-4931-B748-214F8BDF4B5F}"/>
              </a:ext>
            </a:extLst>
          </p:cNvPr>
          <p:cNvSpPr/>
          <p:nvPr/>
        </p:nvSpPr>
        <p:spPr>
          <a:xfrm rot="20982463">
            <a:off x="7929572" y="6763237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7" name="Rectangle 556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6516413" y="8907952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8" name="Rectangle 557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 flipH="1">
            <a:off x="4711803" y="8972916"/>
            <a:ext cx="85407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6" name="Rectangle 565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5804495" y="4467348"/>
            <a:ext cx="163620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7" name="Rectangle 566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4459998" y="4502150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8" name="Rectangle 567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3063383" y="4515662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53" name="Rectangle 652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6848109" y="4558158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707" name="Picture 70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V="1">
            <a:off x="1539428" y="2727569"/>
            <a:ext cx="1179095" cy="869101"/>
          </a:xfrm>
          <a:prstGeom prst="rect">
            <a:avLst/>
          </a:prstGeom>
        </p:spPr>
      </p:pic>
      <p:pic>
        <p:nvPicPr>
          <p:cNvPr id="708" name="Picture 70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1643" y="2810581"/>
            <a:ext cx="1394567" cy="642936"/>
          </a:xfrm>
          <a:prstGeom prst="rect">
            <a:avLst/>
          </a:prstGeom>
        </p:spPr>
      </p:pic>
      <p:pic>
        <p:nvPicPr>
          <p:cNvPr id="709" name="Picture 70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 flipV="1">
            <a:off x="8885550" y="3453517"/>
            <a:ext cx="680724" cy="853697"/>
          </a:xfrm>
          <a:prstGeom prst="rect">
            <a:avLst/>
          </a:prstGeom>
        </p:spPr>
      </p:pic>
      <p:pic>
        <p:nvPicPr>
          <p:cNvPr id="710" name="Picture 70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483" y="3356960"/>
            <a:ext cx="799569" cy="970036"/>
          </a:xfrm>
          <a:prstGeom prst="rect">
            <a:avLst/>
          </a:prstGeom>
        </p:spPr>
      </p:pic>
      <p:pic>
        <p:nvPicPr>
          <p:cNvPr id="711" name="Picture 7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87520" y="3263890"/>
            <a:ext cx="927293" cy="951804"/>
          </a:xfrm>
          <a:prstGeom prst="rect">
            <a:avLst/>
          </a:prstGeom>
        </p:spPr>
      </p:pic>
      <p:pic>
        <p:nvPicPr>
          <p:cNvPr id="712" name="Picture 7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4505" y="2969257"/>
            <a:ext cx="679596" cy="825251"/>
          </a:xfrm>
          <a:prstGeom prst="rect">
            <a:avLst/>
          </a:prstGeom>
        </p:spPr>
      </p:pic>
      <p:pic>
        <p:nvPicPr>
          <p:cNvPr id="713" name="Picture 7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04208" y="15990762"/>
            <a:ext cx="302940" cy="714072"/>
          </a:xfrm>
          <a:prstGeom prst="rect">
            <a:avLst/>
          </a:prstGeom>
        </p:spPr>
      </p:pic>
      <p:pic>
        <p:nvPicPr>
          <p:cNvPr id="714" name="Picture 7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903" y="12339218"/>
            <a:ext cx="589423" cy="605003"/>
          </a:xfrm>
          <a:prstGeom prst="rect">
            <a:avLst/>
          </a:prstGeom>
        </p:spPr>
      </p:pic>
      <p:sp>
        <p:nvSpPr>
          <p:cNvPr id="378" name="Rectangle 377">
            <a:extLst>
              <a:ext uri="{FF2B5EF4-FFF2-40B4-BE49-F238E27FC236}">
                <a16:creationId xmlns:a16="http://schemas.microsoft.com/office/drawing/2014/main" id="{FEC536E4-E303-49D6-AB19-499F1E69A168}"/>
              </a:ext>
            </a:extLst>
          </p:cNvPr>
          <p:cNvSpPr/>
          <p:nvPr/>
        </p:nvSpPr>
        <p:spPr>
          <a:xfrm>
            <a:off x="6628167" y="15369659"/>
            <a:ext cx="118784" cy="7882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0" name="TextBox 52">
            <a:extLst>
              <a:ext uri="{FF2B5EF4-FFF2-40B4-BE49-F238E27FC236}">
                <a16:creationId xmlns:a16="http://schemas.microsoft.com/office/drawing/2014/main" id="{0298441C-3E1D-41CC-AE95-FC2BC379D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899" y="15499771"/>
            <a:ext cx="898717" cy="52322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Dance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389" name="TextBox 52">
            <a:extLst>
              <a:ext uri="{FF2B5EF4-FFF2-40B4-BE49-F238E27FC236}">
                <a16:creationId xmlns:a16="http://schemas.microsoft.com/office/drawing/2014/main" id="{10BCE294-6CCA-4DEA-824A-A5BC7F8B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363" y="15571314"/>
            <a:ext cx="898717" cy="52322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</p:txBody>
      </p:sp>
      <p:sp>
        <p:nvSpPr>
          <p:cNvPr id="390" name="TextBox 52">
            <a:extLst>
              <a:ext uri="{FF2B5EF4-FFF2-40B4-BE49-F238E27FC236}">
                <a16:creationId xmlns:a16="http://schemas.microsoft.com/office/drawing/2014/main" id="{27C34BD4-F842-4C4E-9778-187F5115E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7241" y="15551061"/>
            <a:ext cx="898717" cy="52322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</p:txBody>
      </p:sp>
      <p:sp>
        <p:nvSpPr>
          <p:cNvPr id="391" name="TextBox 52">
            <a:extLst>
              <a:ext uri="{FF2B5EF4-FFF2-40B4-BE49-F238E27FC236}">
                <a16:creationId xmlns:a16="http://schemas.microsoft.com/office/drawing/2014/main" id="{39A9520D-ACCF-409D-9E14-D833AAC10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0915" y="15627973"/>
            <a:ext cx="898717" cy="41549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</p:txBody>
      </p:sp>
      <p:sp>
        <p:nvSpPr>
          <p:cNvPr id="392" name="TextBox 52">
            <a:extLst>
              <a:ext uri="{FF2B5EF4-FFF2-40B4-BE49-F238E27FC236}">
                <a16:creationId xmlns:a16="http://schemas.microsoft.com/office/drawing/2014/main" id="{DCB9E601-5548-45A9-B8A1-45EAE6127A71}"/>
              </a:ext>
            </a:extLst>
          </p:cNvPr>
          <p:cNvSpPr txBox="1">
            <a:spLocks noChangeArrowheads="1"/>
          </p:cNvSpPr>
          <p:nvPr/>
        </p:nvSpPr>
        <p:spPr bwMode="auto">
          <a:xfrm rot="2729549">
            <a:off x="1223487" y="15350075"/>
            <a:ext cx="753648" cy="215444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Athletics</a:t>
            </a:r>
          </a:p>
        </p:txBody>
      </p:sp>
      <p:sp>
        <p:nvSpPr>
          <p:cNvPr id="393" name="TextBox 52">
            <a:extLst>
              <a:ext uri="{FF2B5EF4-FFF2-40B4-BE49-F238E27FC236}">
                <a16:creationId xmlns:a16="http://schemas.microsoft.com/office/drawing/2014/main" id="{4171DCFF-E9F7-4EAC-B876-70416ABABEE0}"/>
              </a:ext>
            </a:extLst>
          </p:cNvPr>
          <p:cNvSpPr txBox="1">
            <a:spLocks noChangeArrowheads="1"/>
          </p:cNvSpPr>
          <p:nvPr/>
        </p:nvSpPr>
        <p:spPr bwMode="auto">
          <a:xfrm rot="4367089">
            <a:off x="1133459" y="14348157"/>
            <a:ext cx="635810" cy="347303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Rounders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Cricket</a:t>
            </a:r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DCAF1469-3164-4EC4-99EF-0EFD1F0E63B5}"/>
              </a:ext>
            </a:extLst>
          </p:cNvPr>
          <p:cNvSpPr/>
          <p:nvPr/>
        </p:nvSpPr>
        <p:spPr>
          <a:xfrm>
            <a:off x="4894392" y="13353366"/>
            <a:ext cx="82594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7" name="TextBox 52">
            <a:extLst>
              <a:ext uri="{FF2B5EF4-FFF2-40B4-BE49-F238E27FC236}">
                <a16:creationId xmlns:a16="http://schemas.microsoft.com/office/drawing/2014/main" id="{700605A1-0687-463E-9002-573276801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5020" y="13361199"/>
            <a:ext cx="809433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Dance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</p:txBody>
      </p:sp>
      <p:sp>
        <p:nvSpPr>
          <p:cNvPr id="408" name="TextBox 52">
            <a:extLst>
              <a:ext uri="{FF2B5EF4-FFF2-40B4-BE49-F238E27FC236}">
                <a16:creationId xmlns:a16="http://schemas.microsoft.com/office/drawing/2014/main" id="{2D6993AB-9C12-4C8B-9252-42A586CB1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579" y="13423625"/>
            <a:ext cx="775120" cy="52322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Dance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09" name="TextBox 52">
            <a:extLst>
              <a:ext uri="{FF2B5EF4-FFF2-40B4-BE49-F238E27FC236}">
                <a16:creationId xmlns:a16="http://schemas.microsoft.com/office/drawing/2014/main" id="{0604E40F-DF59-464E-B413-BC45FEBE8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8940" y="13376432"/>
            <a:ext cx="89871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</p:txBody>
      </p:sp>
      <p:sp>
        <p:nvSpPr>
          <p:cNvPr id="410" name="TextBox 52">
            <a:extLst>
              <a:ext uri="{FF2B5EF4-FFF2-40B4-BE49-F238E27FC236}">
                <a16:creationId xmlns:a16="http://schemas.microsoft.com/office/drawing/2014/main" id="{D5A486F4-F1BD-4DDA-8AC1-4BA313A5B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9967" y="13364259"/>
            <a:ext cx="898717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Gymnastics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</p:txBody>
      </p:sp>
      <p:sp>
        <p:nvSpPr>
          <p:cNvPr id="414" name="TextBox 52">
            <a:extLst>
              <a:ext uri="{FF2B5EF4-FFF2-40B4-BE49-F238E27FC236}">
                <a16:creationId xmlns:a16="http://schemas.microsoft.com/office/drawing/2014/main" id="{6EA35CA0-95D2-44C4-B0AF-0EAAC3AE8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214" y="13434194"/>
            <a:ext cx="898717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</p:txBody>
      </p:sp>
      <p:sp>
        <p:nvSpPr>
          <p:cNvPr id="416" name="TextBox 52">
            <a:extLst>
              <a:ext uri="{FF2B5EF4-FFF2-40B4-BE49-F238E27FC236}">
                <a16:creationId xmlns:a16="http://schemas.microsoft.com/office/drawing/2014/main" id="{69DF53D1-8D1B-4340-A49C-2719ACA37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6491" y="13584740"/>
            <a:ext cx="753648" cy="21544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Athletics</a:t>
            </a:r>
          </a:p>
        </p:txBody>
      </p:sp>
      <p:sp>
        <p:nvSpPr>
          <p:cNvPr id="418" name="TextBox 52">
            <a:extLst>
              <a:ext uri="{FF2B5EF4-FFF2-40B4-BE49-F238E27FC236}">
                <a16:creationId xmlns:a16="http://schemas.microsoft.com/office/drawing/2014/main" id="{001246EF-3603-41B6-B36D-E846EA250B36}"/>
              </a:ext>
            </a:extLst>
          </p:cNvPr>
          <p:cNvSpPr txBox="1">
            <a:spLocks noChangeArrowheads="1"/>
          </p:cNvSpPr>
          <p:nvPr/>
        </p:nvSpPr>
        <p:spPr bwMode="auto">
          <a:xfrm rot="20145138">
            <a:off x="8002991" y="13295604"/>
            <a:ext cx="635810" cy="3473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Rounders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Cricket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A3E64D77-740C-48D8-8BCE-59A67F7ABBBB}"/>
              </a:ext>
            </a:extLst>
          </p:cNvPr>
          <p:cNvSpPr/>
          <p:nvPr/>
        </p:nvSpPr>
        <p:spPr>
          <a:xfrm>
            <a:off x="4895799" y="10943103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28" name="TextBox 52">
            <a:extLst>
              <a:ext uri="{FF2B5EF4-FFF2-40B4-BE49-F238E27FC236}">
                <a16:creationId xmlns:a16="http://schemas.microsoft.com/office/drawing/2014/main" id="{9E1887B9-A542-4CC6-88BA-A9F5E9758CCD}"/>
              </a:ext>
            </a:extLst>
          </p:cNvPr>
          <p:cNvSpPr txBox="1">
            <a:spLocks noChangeArrowheads="1"/>
          </p:cNvSpPr>
          <p:nvPr/>
        </p:nvSpPr>
        <p:spPr bwMode="auto">
          <a:xfrm rot="2304643">
            <a:off x="8044664" y="11313198"/>
            <a:ext cx="6842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Basketball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30" name="TextBox 52">
            <a:extLst>
              <a:ext uri="{FF2B5EF4-FFF2-40B4-BE49-F238E27FC236}">
                <a16:creationId xmlns:a16="http://schemas.microsoft.com/office/drawing/2014/main" id="{1546F1B3-E41B-4675-8C50-490B98E3C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025" y="11093314"/>
            <a:ext cx="898717" cy="538609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Fitness/Yoga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Basketball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31" name="TextBox 52">
            <a:extLst>
              <a:ext uri="{FF2B5EF4-FFF2-40B4-BE49-F238E27FC236}">
                <a16:creationId xmlns:a16="http://schemas.microsoft.com/office/drawing/2014/main" id="{F3A25F4F-D9D8-4229-82A4-2A07F4B07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300" y="11109828"/>
            <a:ext cx="1169552" cy="52322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Fitness/Yoga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</p:txBody>
      </p:sp>
      <p:sp>
        <p:nvSpPr>
          <p:cNvPr id="432" name="TextBox 52">
            <a:extLst>
              <a:ext uri="{FF2B5EF4-FFF2-40B4-BE49-F238E27FC236}">
                <a16:creationId xmlns:a16="http://schemas.microsoft.com/office/drawing/2014/main" id="{447F0FAB-30CB-42BA-A19D-8D34EE882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380" y="11073925"/>
            <a:ext cx="1169508" cy="52322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</p:txBody>
      </p:sp>
      <p:sp>
        <p:nvSpPr>
          <p:cNvPr id="433" name="TextBox 52">
            <a:extLst>
              <a:ext uri="{FF2B5EF4-FFF2-40B4-BE49-F238E27FC236}">
                <a16:creationId xmlns:a16="http://schemas.microsoft.com/office/drawing/2014/main" id="{99667D3B-20F6-43ED-B1F0-0904EB06A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9164" y="11116430"/>
            <a:ext cx="898717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</p:txBody>
      </p:sp>
      <p:sp>
        <p:nvSpPr>
          <p:cNvPr id="434" name="TextBox 52">
            <a:extLst>
              <a:ext uri="{FF2B5EF4-FFF2-40B4-BE49-F238E27FC236}">
                <a16:creationId xmlns:a16="http://schemas.microsoft.com/office/drawing/2014/main" id="{B8074D8C-10A7-4588-8A64-2A5276A683F4}"/>
              </a:ext>
            </a:extLst>
          </p:cNvPr>
          <p:cNvSpPr txBox="1">
            <a:spLocks noChangeArrowheads="1"/>
          </p:cNvSpPr>
          <p:nvPr/>
        </p:nvSpPr>
        <p:spPr bwMode="auto">
          <a:xfrm rot="2729549">
            <a:off x="1096091" y="10709676"/>
            <a:ext cx="753648" cy="215444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Athletics</a:t>
            </a:r>
          </a:p>
        </p:txBody>
      </p:sp>
      <p:sp>
        <p:nvSpPr>
          <p:cNvPr id="435" name="TextBox 52">
            <a:extLst>
              <a:ext uri="{FF2B5EF4-FFF2-40B4-BE49-F238E27FC236}">
                <a16:creationId xmlns:a16="http://schemas.microsoft.com/office/drawing/2014/main" id="{AAAEBF88-9DA9-46AE-98E9-6503C1029478}"/>
              </a:ext>
            </a:extLst>
          </p:cNvPr>
          <p:cNvSpPr txBox="1">
            <a:spLocks noChangeArrowheads="1"/>
          </p:cNvSpPr>
          <p:nvPr/>
        </p:nvSpPr>
        <p:spPr bwMode="auto">
          <a:xfrm rot="19487420">
            <a:off x="1277467" y="9438890"/>
            <a:ext cx="635810" cy="347303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Rounders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Cricket</a:t>
            </a:r>
          </a:p>
        </p:txBody>
      </p:sp>
      <p:sp>
        <p:nvSpPr>
          <p:cNvPr id="437" name="TextBox 52">
            <a:extLst>
              <a:ext uri="{FF2B5EF4-FFF2-40B4-BE49-F238E27FC236}">
                <a16:creationId xmlns:a16="http://schemas.microsoft.com/office/drawing/2014/main" id="{149E4214-05DA-4F73-8B58-DF8A838CBDDC}"/>
              </a:ext>
            </a:extLst>
          </p:cNvPr>
          <p:cNvSpPr txBox="1">
            <a:spLocks noChangeArrowheads="1"/>
          </p:cNvSpPr>
          <p:nvPr/>
        </p:nvSpPr>
        <p:spPr bwMode="auto">
          <a:xfrm rot="16352925">
            <a:off x="885141" y="5693001"/>
            <a:ext cx="997142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 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Basketball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38" name="TextBox 52">
            <a:extLst>
              <a:ext uri="{FF2B5EF4-FFF2-40B4-BE49-F238E27FC236}">
                <a16:creationId xmlns:a16="http://schemas.microsoft.com/office/drawing/2014/main" id="{527B4E3C-F6A6-42E1-A244-B1D652372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531" y="4567414"/>
            <a:ext cx="944487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Fitness/Yoga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Basketball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39" name="TextBox 52">
            <a:extLst>
              <a:ext uri="{FF2B5EF4-FFF2-40B4-BE49-F238E27FC236}">
                <a16:creationId xmlns:a16="http://schemas.microsoft.com/office/drawing/2014/main" id="{32DA35DF-0019-4DBD-BA81-C63981331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784" y="4562208"/>
            <a:ext cx="1216704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Fitness/Yoga</a:t>
            </a:r>
          </a:p>
        </p:txBody>
      </p:sp>
      <p:sp>
        <p:nvSpPr>
          <p:cNvPr id="440" name="TextBox 52">
            <a:extLst>
              <a:ext uri="{FF2B5EF4-FFF2-40B4-BE49-F238E27FC236}">
                <a16:creationId xmlns:a16="http://schemas.microsoft.com/office/drawing/2014/main" id="{78B24C03-213B-47AB-9521-BAAAFDFE7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245" y="4551923"/>
            <a:ext cx="1104440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41" name="TextBox 52">
            <a:extLst>
              <a:ext uri="{FF2B5EF4-FFF2-40B4-BE49-F238E27FC236}">
                <a16:creationId xmlns:a16="http://schemas.microsoft.com/office/drawing/2014/main" id="{FC542954-AA84-4B88-A02C-2C1CB727C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8115" y="4646846"/>
            <a:ext cx="855844" cy="41549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Options</a:t>
            </a:r>
            <a:r>
              <a:rPr lang="en-GB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 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  <a:p>
            <a:pPr algn="ctr" eaLnBrk="1" hangingPunct="1"/>
            <a:r>
              <a:rPr lang="en-US" altLang="en-US" sz="7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</p:txBody>
      </p:sp>
      <p:sp>
        <p:nvSpPr>
          <p:cNvPr id="443" name="TextBox 52">
            <a:extLst>
              <a:ext uri="{FF2B5EF4-FFF2-40B4-BE49-F238E27FC236}">
                <a16:creationId xmlns:a16="http://schemas.microsoft.com/office/drawing/2014/main" id="{DFEF12AC-5E7A-492F-8B22-5E694D19A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6658" y="4620324"/>
            <a:ext cx="765279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Options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Cricket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44" name="TextBox 52">
            <a:extLst>
              <a:ext uri="{FF2B5EF4-FFF2-40B4-BE49-F238E27FC236}">
                <a16:creationId xmlns:a16="http://schemas.microsoft.com/office/drawing/2014/main" id="{40F4B1B3-B5E7-4826-A5BC-781E778C1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899" y="9035762"/>
            <a:ext cx="984417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Basketball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45" name="TextBox 52">
            <a:extLst>
              <a:ext uri="{FF2B5EF4-FFF2-40B4-BE49-F238E27FC236}">
                <a16:creationId xmlns:a16="http://schemas.microsoft.com/office/drawing/2014/main" id="{4D0C18DE-6D0C-4E90-A2D5-A86B70D9B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6085" y="9010626"/>
            <a:ext cx="898717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Fitness/Yoga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Basketball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</p:txBody>
      </p:sp>
      <p:sp>
        <p:nvSpPr>
          <p:cNvPr id="448" name="TextBox 52">
            <a:extLst>
              <a:ext uri="{FF2B5EF4-FFF2-40B4-BE49-F238E27FC236}">
                <a16:creationId xmlns:a16="http://schemas.microsoft.com/office/drawing/2014/main" id="{BA06A588-BAF7-4DCE-80EC-E3F7922DE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915" y="9034922"/>
            <a:ext cx="1169552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Fitness/Yoga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</p:txBody>
      </p:sp>
      <p:sp>
        <p:nvSpPr>
          <p:cNvPr id="450" name="TextBox 52">
            <a:extLst>
              <a:ext uri="{FF2B5EF4-FFF2-40B4-BE49-F238E27FC236}">
                <a16:creationId xmlns:a16="http://schemas.microsoft.com/office/drawing/2014/main" id="{555702EB-BD26-4E1C-9EE3-F17E6EA77364}"/>
              </a:ext>
            </a:extLst>
          </p:cNvPr>
          <p:cNvSpPr txBox="1">
            <a:spLocks noChangeArrowheads="1"/>
          </p:cNvSpPr>
          <p:nvPr/>
        </p:nvSpPr>
        <p:spPr bwMode="auto">
          <a:xfrm rot="4934555">
            <a:off x="8119169" y="7830152"/>
            <a:ext cx="116950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Football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Netball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</p:txBody>
      </p:sp>
      <p:sp>
        <p:nvSpPr>
          <p:cNvPr id="453" name="TextBox 52">
            <a:extLst>
              <a:ext uri="{FF2B5EF4-FFF2-40B4-BE49-F238E27FC236}">
                <a16:creationId xmlns:a16="http://schemas.microsoft.com/office/drawing/2014/main" id="{B1928083-1EF1-4CFC-86CC-8613DA206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7870" y="6883322"/>
            <a:ext cx="1282439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Table Tennis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Team Building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Rugby</a:t>
            </a: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1B2D7045-23C5-4ABE-89EC-76539DC281A1}"/>
              </a:ext>
            </a:extLst>
          </p:cNvPr>
          <p:cNvSpPr/>
          <p:nvPr/>
        </p:nvSpPr>
        <p:spPr>
          <a:xfrm>
            <a:off x="4073850" y="6771766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8" name="TextBox 52">
            <a:extLst>
              <a:ext uri="{FF2B5EF4-FFF2-40B4-BE49-F238E27FC236}">
                <a16:creationId xmlns:a16="http://schemas.microsoft.com/office/drawing/2014/main" id="{1A23BAD1-E529-4727-8DA3-AE68ECEDE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7278" y="7017267"/>
            <a:ext cx="753648" cy="215444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Athletics</a:t>
            </a:r>
          </a:p>
        </p:txBody>
      </p:sp>
      <p:sp>
        <p:nvSpPr>
          <p:cNvPr id="460" name="TextBox 52">
            <a:extLst>
              <a:ext uri="{FF2B5EF4-FFF2-40B4-BE49-F238E27FC236}">
                <a16:creationId xmlns:a16="http://schemas.microsoft.com/office/drawing/2014/main" id="{E8AFF099-3A96-49CC-8570-2CAA6D44C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548" y="6931254"/>
            <a:ext cx="635810" cy="347303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Rounders</a:t>
            </a:r>
          </a:p>
          <a:p>
            <a:pPr algn="ctr" eaLnBrk="1" hangingPunct="1"/>
            <a:r>
              <a:rPr lang="en-US" altLang="en-US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Cricket</a:t>
            </a:r>
          </a:p>
        </p:txBody>
      </p:sp>
      <p:pic>
        <p:nvPicPr>
          <p:cNvPr id="461" name="Picture 460">
            <a:extLst>
              <a:ext uri="{FF2B5EF4-FFF2-40B4-BE49-F238E27FC236}">
                <a16:creationId xmlns:a16="http://schemas.microsoft.com/office/drawing/2014/main" id="{A9FC845F-2FAC-43A8-B9A3-39687382D0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16765" y="3354640"/>
            <a:ext cx="1097254" cy="819098"/>
          </a:xfrm>
          <a:prstGeom prst="rect">
            <a:avLst/>
          </a:prstGeom>
        </p:spPr>
      </p:pic>
      <p:sp>
        <p:nvSpPr>
          <p:cNvPr id="128" name="Rectangle 127">
            <a:extLst>
              <a:ext uri="{FF2B5EF4-FFF2-40B4-BE49-F238E27FC236}">
                <a16:creationId xmlns:a16="http://schemas.microsoft.com/office/drawing/2014/main" id="{80EF7869-251D-4ED5-B512-C32375E05430}"/>
              </a:ext>
            </a:extLst>
          </p:cNvPr>
          <p:cNvSpPr/>
          <p:nvPr/>
        </p:nvSpPr>
        <p:spPr>
          <a:xfrm>
            <a:off x="2445547" y="9994993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Select &amp; transfer skills</a:t>
            </a:r>
          </a:p>
          <a:p>
            <a:pPr algn="ctr"/>
            <a:r>
              <a:rPr lang="en-GB" sz="800" b="1" dirty="0"/>
              <a:t>Fitness to enhance performance</a:t>
            </a:r>
          </a:p>
          <a:p>
            <a:pPr algn="ctr"/>
            <a:r>
              <a:rPr lang="en-GB" sz="800" b="1" dirty="0"/>
              <a:t>Demonstrate tactic &amp; strategies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0C8C34-FB51-45B4-B2FD-614B62A8C2F3}"/>
              </a:ext>
            </a:extLst>
          </p:cNvPr>
          <p:cNvSpPr/>
          <p:nvPr/>
        </p:nvSpPr>
        <p:spPr>
          <a:xfrm>
            <a:off x="4380839" y="9986216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Decision making </a:t>
            </a:r>
          </a:p>
          <a:p>
            <a:pPr algn="ctr"/>
            <a:r>
              <a:rPr lang="en-GB" sz="800" b="1" dirty="0"/>
              <a:t>Knowledge of Rules</a:t>
            </a:r>
          </a:p>
          <a:p>
            <a:pPr algn="ctr"/>
            <a:r>
              <a:rPr lang="en-GB" sz="800" b="1" dirty="0"/>
              <a:t>Performance analysis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AB4BDDE6-CEF8-45E4-8ED1-031B1934F578}"/>
              </a:ext>
            </a:extLst>
          </p:cNvPr>
          <p:cNvSpPr/>
          <p:nvPr/>
        </p:nvSpPr>
        <p:spPr>
          <a:xfrm>
            <a:off x="6307236" y="10005504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Roles within teams</a:t>
            </a:r>
          </a:p>
          <a:p>
            <a:pPr algn="ctr"/>
            <a:r>
              <a:rPr lang="en-GB" sz="800" b="1" dirty="0"/>
              <a:t>Demonstrate resilience </a:t>
            </a:r>
          </a:p>
          <a:p>
            <a:pPr algn="ctr"/>
            <a:r>
              <a:rPr lang="en-GB" sz="800" b="1" dirty="0"/>
              <a:t>Performance improvement through leadership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6DCCE2C-ED66-415D-9B6A-889C4428B516}"/>
              </a:ext>
            </a:extLst>
          </p:cNvPr>
          <p:cNvSpPr/>
          <p:nvPr/>
        </p:nvSpPr>
        <p:spPr>
          <a:xfrm>
            <a:off x="2377709" y="12205899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Adapt and apply Skills </a:t>
            </a:r>
          </a:p>
          <a:p>
            <a:pPr algn="ctr"/>
            <a:r>
              <a:rPr lang="en-GB" sz="800" b="1" dirty="0"/>
              <a:t>Fitness levels &amp; knowledge </a:t>
            </a:r>
          </a:p>
          <a:p>
            <a:pPr algn="ctr"/>
            <a:r>
              <a:rPr lang="en-GB" sz="800" b="1" dirty="0"/>
              <a:t>Tactics &amp; strategies knowledge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9B1AE8D-F66A-4034-BBC1-3E8B24BCD069}"/>
              </a:ext>
            </a:extLst>
          </p:cNvPr>
          <p:cNvSpPr/>
          <p:nvPr/>
        </p:nvSpPr>
        <p:spPr>
          <a:xfrm>
            <a:off x="4308560" y="12205899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Create and plan activities</a:t>
            </a:r>
          </a:p>
          <a:p>
            <a:pPr algn="ctr"/>
            <a:r>
              <a:rPr lang="en-GB" sz="800" b="1" dirty="0"/>
              <a:t>Rules</a:t>
            </a:r>
          </a:p>
          <a:p>
            <a:pPr algn="ctr"/>
            <a:r>
              <a:rPr lang="en-GB" sz="800" b="1" dirty="0"/>
              <a:t>Evaluate performance </a:t>
            </a:r>
          </a:p>
          <a:p>
            <a:pPr algn="ctr"/>
            <a:endParaRPr lang="en-GB" sz="8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2FF73DF-90C2-4F25-B603-52B8E17A203A}"/>
              </a:ext>
            </a:extLst>
          </p:cNvPr>
          <p:cNvSpPr/>
          <p:nvPr/>
        </p:nvSpPr>
        <p:spPr>
          <a:xfrm>
            <a:off x="6264472" y="12202245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Communication in teamwork</a:t>
            </a:r>
          </a:p>
          <a:p>
            <a:pPr algn="ctr"/>
            <a:r>
              <a:rPr lang="en-GB" sz="800" b="1" dirty="0"/>
              <a:t>Resilience </a:t>
            </a:r>
          </a:p>
          <a:p>
            <a:pPr algn="ctr"/>
            <a:r>
              <a:rPr lang="en-GB" sz="800" b="1" dirty="0"/>
              <a:t>Effective leadership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C0FB3FB-8BF8-4D85-ABF3-6F4A80EE8879}"/>
              </a:ext>
            </a:extLst>
          </p:cNvPr>
          <p:cNvSpPr/>
          <p:nvPr/>
        </p:nvSpPr>
        <p:spPr>
          <a:xfrm>
            <a:off x="2230436" y="14393926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Skill level</a:t>
            </a:r>
          </a:p>
          <a:p>
            <a:pPr algn="ctr"/>
            <a:r>
              <a:rPr lang="en-GB" sz="800" b="1" dirty="0"/>
              <a:t>Fitness levels</a:t>
            </a:r>
          </a:p>
          <a:p>
            <a:pPr algn="ctr"/>
            <a:r>
              <a:rPr lang="en-GB" sz="800" b="1" dirty="0"/>
              <a:t>Tactics &amp; strategies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6B9B9D15-EB64-4F5D-8022-5D971A03F90C}"/>
              </a:ext>
            </a:extLst>
          </p:cNvPr>
          <p:cNvSpPr/>
          <p:nvPr/>
        </p:nvSpPr>
        <p:spPr>
          <a:xfrm>
            <a:off x="4236459" y="14420903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Skill evaluation</a:t>
            </a:r>
          </a:p>
          <a:p>
            <a:pPr algn="ctr"/>
            <a:r>
              <a:rPr lang="en-GB" sz="800" b="1" dirty="0"/>
              <a:t>Importance of exercise</a:t>
            </a:r>
          </a:p>
          <a:p>
            <a:pPr algn="ctr"/>
            <a:r>
              <a:rPr lang="en-GB" sz="800" b="1" dirty="0"/>
              <a:t>Identify creativity</a:t>
            </a:r>
          </a:p>
          <a:p>
            <a:pPr algn="ctr"/>
            <a:endParaRPr lang="en-GB" sz="800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D947B25C-3AE5-4242-A4EB-C274AEBBECFB}"/>
              </a:ext>
            </a:extLst>
          </p:cNvPr>
          <p:cNvSpPr/>
          <p:nvPr/>
        </p:nvSpPr>
        <p:spPr>
          <a:xfrm>
            <a:off x="6264471" y="14406288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U</a:t>
            </a:r>
          </a:p>
          <a:p>
            <a:pPr algn="ctr"/>
            <a:endParaRPr lang="en-GB" sz="800" b="1" dirty="0"/>
          </a:p>
          <a:p>
            <a:pPr algn="ctr"/>
            <a:r>
              <a:rPr lang="en-GB" sz="800" b="1" dirty="0"/>
              <a:t>Teamwork</a:t>
            </a:r>
          </a:p>
          <a:p>
            <a:pPr algn="ctr"/>
            <a:r>
              <a:rPr lang="en-GB" sz="800" b="1" dirty="0"/>
              <a:t>Confidence</a:t>
            </a:r>
          </a:p>
          <a:p>
            <a:pPr algn="ctr"/>
            <a:r>
              <a:rPr lang="en-GB" sz="800" b="1" dirty="0"/>
              <a:t>Leadership</a:t>
            </a:r>
          </a:p>
          <a:p>
            <a:pPr algn="ctr"/>
            <a:endParaRPr lang="en-GB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9871A86-D536-47B7-9E6D-6C0BA36246C2}"/>
              </a:ext>
            </a:extLst>
          </p:cNvPr>
          <p:cNvSpPr/>
          <p:nvPr/>
        </p:nvSpPr>
        <p:spPr>
          <a:xfrm>
            <a:off x="2471576" y="9734439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Highly Skilful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8CBBD16-8E25-4BA8-98B9-9D35D973BB86}"/>
              </a:ext>
            </a:extLst>
          </p:cNvPr>
          <p:cNvSpPr/>
          <p:nvPr/>
        </p:nvSpPr>
        <p:spPr>
          <a:xfrm>
            <a:off x="2370749" y="11883553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Highly Skilful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EEAAAF56-9B99-422E-941E-518CFE3E5500}"/>
              </a:ext>
            </a:extLst>
          </p:cNvPr>
          <p:cNvSpPr/>
          <p:nvPr/>
        </p:nvSpPr>
        <p:spPr>
          <a:xfrm>
            <a:off x="2253461" y="14118512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Highly Skilful 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ADFDF326-6AC1-477B-BA90-C5A151A7973B}"/>
              </a:ext>
            </a:extLst>
          </p:cNvPr>
          <p:cNvSpPr/>
          <p:nvPr/>
        </p:nvSpPr>
        <p:spPr>
          <a:xfrm>
            <a:off x="4380839" y="9736252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Effective Thinker 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47997ADB-2684-49EF-B4B8-B7AFFAA4C6CD}"/>
              </a:ext>
            </a:extLst>
          </p:cNvPr>
          <p:cNvSpPr/>
          <p:nvPr/>
        </p:nvSpPr>
        <p:spPr>
          <a:xfrm>
            <a:off x="4308560" y="11893954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Effective Thinker 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CA27A57-03AC-4AE7-8C19-96549AE2C2C3}"/>
              </a:ext>
            </a:extLst>
          </p:cNvPr>
          <p:cNvSpPr/>
          <p:nvPr/>
        </p:nvSpPr>
        <p:spPr>
          <a:xfrm>
            <a:off x="4214865" y="14106469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Effective Thinker 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5D3D5620-0914-4D39-B4D1-66FE48FD3596}"/>
              </a:ext>
            </a:extLst>
          </p:cNvPr>
          <p:cNvSpPr/>
          <p:nvPr/>
        </p:nvSpPr>
        <p:spPr>
          <a:xfrm>
            <a:off x="6310404" y="9732575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Empowered Character 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464F0F2D-0AC8-4C1A-A888-31E9BB2AAC51}"/>
              </a:ext>
            </a:extLst>
          </p:cNvPr>
          <p:cNvSpPr/>
          <p:nvPr/>
        </p:nvSpPr>
        <p:spPr>
          <a:xfrm>
            <a:off x="6257643" y="11895813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Empowered Character 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D7DDBAF2-2506-4F97-9CDC-3FA9A131BEE2}"/>
              </a:ext>
            </a:extLst>
          </p:cNvPr>
          <p:cNvSpPr/>
          <p:nvPr/>
        </p:nvSpPr>
        <p:spPr>
          <a:xfrm>
            <a:off x="6264472" y="14089225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Empowered Character 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5DE2BFFD-572B-4B8B-9D79-FF77F5C1A470}"/>
              </a:ext>
            </a:extLst>
          </p:cNvPr>
          <p:cNvSpPr/>
          <p:nvPr/>
        </p:nvSpPr>
        <p:spPr>
          <a:xfrm>
            <a:off x="2403016" y="7857251"/>
            <a:ext cx="1787654" cy="7719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/>
              <a:t>Tackling complex activities </a:t>
            </a:r>
            <a:endParaRPr lang="en-GB" sz="700" dirty="0"/>
          </a:p>
          <a:p>
            <a:pPr algn="ctr"/>
            <a:r>
              <a:rPr lang="en-GB" sz="700" b="1" dirty="0"/>
              <a:t> </a:t>
            </a:r>
            <a:endParaRPr lang="en-GB" sz="700" dirty="0"/>
          </a:p>
          <a:p>
            <a:pPr algn="ctr"/>
            <a:r>
              <a:rPr lang="en-GB" sz="700" b="1" dirty="0"/>
              <a:t>Creating a personal healthy active lifestyle</a:t>
            </a:r>
            <a:endParaRPr lang="en-GB" sz="700" dirty="0"/>
          </a:p>
          <a:p>
            <a:pPr algn="ctr"/>
            <a:r>
              <a:rPr lang="en-GB" sz="700" b="1" dirty="0"/>
              <a:t> </a:t>
            </a:r>
            <a:endParaRPr lang="en-GB" sz="700" dirty="0"/>
          </a:p>
          <a:p>
            <a:pPr algn="ctr"/>
            <a:r>
              <a:rPr lang="en-GB" sz="700" b="1" dirty="0"/>
              <a:t>Experiencing new challenges</a:t>
            </a:r>
            <a:endParaRPr lang="en-GB" sz="700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5979DEB-8E8C-424D-AAE9-4F2E7A0C0DA4}"/>
              </a:ext>
            </a:extLst>
          </p:cNvPr>
          <p:cNvSpPr/>
          <p:nvPr/>
        </p:nvSpPr>
        <p:spPr>
          <a:xfrm>
            <a:off x="4365211" y="7877156"/>
            <a:ext cx="1787654" cy="765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Developing independence </a:t>
            </a:r>
            <a:endParaRPr lang="en-GB" sz="800" dirty="0"/>
          </a:p>
          <a:p>
            <a:pPr algn="ctr"/>
            <a:r>
              <a:rPr lang="en-GB" sz="800" b="1" dirty="0"/>
              <a:t> </a:t>
            </a:r>
            <a:endParaRPr lang="en-GB" sz="800" dirty="0"/>
          </a:p>
          <a:p>
            <a:pPr algn="ctr"/>
            <a:r>
              <a:rPr lang="en-GB" sz="800" b="1" dirty="0"/>
              <a:t>Transferring knowledge</a:t>
            </a:r>
            <a:endParaRPr lang="en-GB" sz="800" dirty="0"/>
          </a:p>
          <a:p>
            <a:pPr algn="ctr"/>
            <a:r>
              <a:rPr lang="en-GB" sz="800" b="1" dirty="0"/>
              <a:t> </a:t>
            </a:r>
            <a:endParaRPr lang="en-GB" sz="800" dirty="0"/>
          </a:p>
          <a:p>
            <a:pPr algn="ctr"/>
            <a:r>
              <a:rPr lang="en-GB" sz="800" b="1" dirty="0"/>
              <a:t>Developing officiating skills </a:t>
            </a:r>
            <a:endParaRPr lang="en-GB" sz="800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BB47F3E3-2B34-40A2-9222-72939845BB55}"/>
              </a:ext>
            </a:extLst>
          </p:cNvPr>
          <p:cNvSpPr/>
          <p:nvPr/>
        </p:nvSpPr>
        <p:spPr>
          <a:xfrm>
            <a:off x="6327406" y="7895115"/>
            <a:ext cx="1693591" cy="74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/>
              <a:t>Understanding how to motivate individuals/teams</a:t>
            </a:r>
          </a:p>
          <a:p>
            <a:pPr algn="ctr"/>
            <a:endParaRPr lang="en-GB" sz="700" b="1" dirty="0"/>
          </a:p>
          <a:p>
            <a:pPr algn="ctr"/>
            <a:r>
              <a:rPr lang="en-GB" sz="700" b="1" dirty="0"/>
              <a:t>Demonstrating resilience as an individual/ team</a:t>
            </a:r>
          </a:p>
          <a:p>
            <a:pPr algn="ctr"/>
            <a:endParaRPr lang="en-GB" sz="700" b="1" dirty="0"/>
          </a:p>
          <a:p>
            <a:pPr algn="ctr"/>
            <a:r>
              <a:rPr lang="en-GB" sz="700" b="1" dirty="0"/>
              <a:t> Introduction to organising competition</a:t>
            </a:r>
            <a:endParaRPr lang="en-GB" sz="700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BA37F9D-983E-4F6B-91EC-70CBF7472EE2}"/>
              </a:ext>
            </a:extLst>
          </p:cNvPr>
          <p:cNvSpPr/>
          <p:nvPr/>
        </p:nvSpPr>
        <p:spPr>
          <a:xfrm>
            <a:off x="2403016" y="7609283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Highly Skilful 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A08B26EC-69CE-4230-B56C-1FE56A80C480}"/>
              </a:ext>
            </a:extLst>
          </p:cNvPr>
          <p:cNvSpPr/>
          <p:nvPr/>
        </p:nvSpPr>
        <p:spPr>
          <a:xfrm>
            <a:off x="4365211" y="7606721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Effective Thinker 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FBD30461-EE53-4424-88C9-F6D1DB19514E}"/>
              </a:ext>
            </a:extLst>
          </p:cNvPr>
          <p:cNvSpPr/>
          <p:nvPr/>
        </p:nvSpPr>
        <p:spPr>
          <a:xfrm>
            <a:off x="6307236" y="7615428"/>
            <a:ext cx="1713762" cy="20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Empowered Character 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20B422DC-68A1-4FB1-B0FE-297BFB755540}"/>
              </a:ext>
            </a:extLst>
          </p:cNvPr>
          <p:cNvSpPr/>
          <p:nvPr/>
        </p:nvSpPr>
        <p:spPr>
          <a:xfrm>
            <a:off x="2221328" y="5610572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/>
              <a:t>Developing a healthy active lifestyle</a:t>
            </a:r>
            <a:endParaRPr lang="en-GB" sz="900" dirty="0"/>
          </a:p>
          <a:p>
            <a:pPr algn="ctr"/>
            <a:r>
              <a:rPr lang="en-GB" sz="900" b="1" dirty="0"/>
              <a:t> </a:t>
            </a:r>
            <a:endParaRPr lang="en-GB" sz="900" dirty="0"/>
          </a:p>
          <a:p>
            <a:pPr algn="ctr"/>
            <a:r>
              <a:rPr lang="en-GB" sz="900" b="1" dirty="0"/>
              <a:t>Selecting appropriate activities for well being</a:t>
            </a:r>
            <a:endParaRPr lang="en-GB" sz="900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C4EFEFA7-4CC1-48F3-BF6B-C49ABDACD9D3}"/>
              </a:ext>
            </a:extLst>
          </p:cNvPr>
          <p:cNvSpPr/>
          <p:nvPr/>
        </p:nvSpPr>
        <p:spPr>
          <a:xfrm>
            <a:off x="4411701" y="5650107"/>
            <a:ext cx="1787654" cy="71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/>
              <a:t>Preparing for life after school</a:t>
            </a:r>
            <a:endParaRPr lang="en-GB" sz="900" dirty="0"/>
          </a:p>
          <a:p>
            <a:pPr algn="ctr"/>
            <a:r>
              <a:rPr lang="en-GB" sz="900" b="1" dirty="0"/>
              <a:t> </a:t>
            </a:r>
            <a:endParaRPr lang="en-GB" sz="900" dirty="0"/>
          </a:p>
          <a:p>
            <a:pPr algn="ctr"/>
            <a:r>
              <a:rPr lang="en-GB" sz="900" b="1" dirty="0"/>
              <a:t>Self-management  (physical activity and health)</a:t>
            </a:r>
            <a:endParaRPr lang="en-GB" sz="900" dirty="0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C246B931-6A3E-4A7C-A938-3BC92094D286}"/>
              </a:ext>
            </a:extLst>
          </p:cNvPr>
          <p:cNvSpPr/>
          <p:nvPr/>
        </p:nvSpPr>
        <p:spPr>
          <a:xfrm>
            <a:off x="6430788" y="5614953"/>
            <a:ext cx="1787654" cy="763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 </a:t>
            </a:r>
            <a:endParaRPr lang="en-GB" sz="800" dirty="0"/>
          </a:p>
          <a:p>
            <a:pPr algn="ctr"/>
            <a:r>
              <a:rPr lang="en-GB" sz="900" b="1" dirty="0"/>
              <a:t>Self-management/personal motivator  </a:t>
            </a:r>
            <a:endParaRPr lang="en-GB" sz="900" dirty="0"/>
          </a:p>
          <a:p>
            <a:pPr algn="ctr"/>
            <a:r>
              <a:rPr lang="en-GB" sz="900" b="1" dirty="0"/>
              <a:t> </a:t>
            </a:r>
            <a:endParaRPr lang="en-GB" sz="900" dirty="0"/>
          </a:p>
          <a:p>
            <a:pPr algn="ctr"/>
            <a:r>
              <a:rPr lang="en-GB" sz="900" b="1" dirty="0"/>
              <a:t>Leading and organising</a:t>
            </a:r>
            <a:endParaRPr lang="en-GB" sz="900" dirty="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7B07877-5918-421B-ABA7-E00F038DA0E7}"/>
              </a:ext>
            </a:extLst>
          </p:cNvPr>
          <p:cNvSpPr/>
          <p:nvPr/>
        </p:nvSpPr>
        <p:spPr>
          <a:xfrm>
            <a:off x="2230436" y="5340546"/>
            <a:ext cx="1787654" cy="194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Highly Skilful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31A36ABA-3D7F-4001-8CAA-EB8C949E370A}"/>
              </a:ext>
            </a:extLst>
          </p:cNvPr>
          <p:cNvSpPr/>
          <p:nvPr/>
        </p:nvSpPr>
        <p:spPr>
          <a:xfrm>
            <a:off x="4411701" y="5344181"/>
            <a:ext cx="1787654" cy="17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Effective Thinker </a:t>
            </a:r>
          </a:p>
        </p:txBody>
      </p:sp>
      <p:pic>
        <p:nvPicPr>
          <p:cNvPr id="161" name="Picture 160">
            <a:extLst>
              <a:ext uri="{FF2B5EF4-FFF2-40B4-BE49-F238E27FC236}">
                <a16:creationId xmlns:a16="http://schemas.microsoft.com/office/drawing/2014/main" id="{78EA61C6-4ABB-43FC-A347-E683CE4864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975" y="7904933"/>
            <a:ext cx="1394567" cy="642936"/>
          </a:xfrm>
          <a:prstGeom prst="rect">
            <a:avLst/>
          </a:prstGeom>
        </p:spPr>
      </p:pic>
      <p:pic>
        <p:nvPicPr>
          <p:cNvPr id="162" name="Picture 161">
            <a:extLst>
              <a:ext uri="{FF2B5EF4-FFF2-40B4-BE49-F238E27FC236}">
                <a16:creationId xmlns:a16="http://schemas.microsoft.com/office/drawing/2014/main" id="{6194F27A-4AE0-4D93-80E1-A6CED6A6B2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75587" y="5880857"/>
            <a:ext cx="679596" cy="825251"/>
          </a:xfrm>
          <a:prstGeom prst="rect">
            <a:avLst/>
          </a:prstGeom>
        </p:spPr>
      </p:pic>
      <p:pic>
        <p:nvPicPr>
          <p:cNvPr id="163" name="Picture 162">
            <a:extLst>
              <a:ext uri="{FF2B5EF4-FFF2-40B4-BE49-F238E27FC236}">
                <a16:creationId xmlns:a16="http://schemas.microsoft.com/office/drawing/2014/main" id="{1C283C2F-16E2-4812-8CDF-055FF794C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V="1">
            <a:off x="441569" y="16065768"/>
            <a:ext cx="1179095" cy="869101"/>
          </a:xfrm>
          <a:prstGeom prst="rect">
            <a:avLst/>
          </a:prstGeom>
        </p:spPr>
      </p:pic>
      <p:pic>
        <p:nvPicPr>
          <p:cNvPr id="167" name="Picture 166">
            <a:extLst>
              <a:ext uri="{FF2B5EF4-FFF2-40B4-BE49-F238E27FC236}">
                <a16:creationId xmlns:a16="http://schemas.microsoft.com/office/drawing/2014/main" id="{C6400C73-CE88-4008-986A-361ED3C5EE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0029" y="9901687"/>
            <a:ext cx="799569" cy="970036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7F2FD75F-1312-4A80-AB36-2D4C553F2392}"/>
              </a:ext>
            </a:extLst>
          </p:cNvPr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051" y="305377"/>
            <a:ext cx="2100491" cy="118302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Rectangle 171">
            <a:extLst>
              <a:ext uri="{FF2B5EF4-FFF2-40B4-BE49-F238E27FC236}">
                <a16:creationId xmlns:a16="http://schemas.microsoft.com/office/drawing/2014/main" id="{A09E844A-A52D-4083-93DC-9F5386B55AFD}"/>
              </a:ext>
            </a:extLst>
          </p:cNvPr>
          <p:cNvSpPr/>
          <p:nvPr/>
        </p:nvSpPr>
        <p:spPr>
          <a:xfrm>
            <a:off x="6426144" y="5306044"/>
            <a:ext cx="1787654" cy="2243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Empowered Character </a:t>
            </a: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FFDF22AA-2D71-4E9A-A29A-1141B00CFEE6}"/>
              </a:ext>
            </a:extLst>
          </p:cNvPr>
          <p:cNvSpPr/>
          <p:nvPr/>
        </p:nvSpPr>
        <p:spPr>
          <a:xfrm>
            <a:off x="7623491" y="4208216"/>
            <a:ext cx="1201846" cy="113813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D4BC5340-351F-40A9-8B86-1BDC15FBA4AA}"/>
              </a:ext>
            </a:extLst>
          </p:cNvPr>
          <p:cNvSpPr/>
          <p:nvPr/>
        </p:nvSpPr>
        <p:spPr>
          <a:xfrm>
            <a:off x="7746348" y="4274136"/>
            <a:ext cx="946632" cy="10048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2" name="TextBox 62">
            <a:extLst>
              <a:ext uri="{FF2B5EF4-FFF2-40B4-BE49-F238E27FC236}">
                <a16:creationId xmlns:a16="http://schemas.microsoft.com/office/drawing/2014/main" id="{DFC477A1-BFCD-457E-BDC3-87E4EEFD9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6926" y="4526034"/>
            <a:ext cx="939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Lifestyle Choices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03DF19CB-743B-46E7-B0F9-BA07FB0688BA}"/>
              </a:ext>
            </a:extLst>
          </p:cNvPr>
          <p:cNvSpPr/>
          <p:nvPr/>
        </p:nvSpPr>
        <p:spPr>
          <a:xfrm>
            <a:off x="2115741" y="8548919"/>
            <a:ext cx="1216025" cy="124688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57E3382F-8EBE-4696-BAC1-B5FF845A1D43}"/>
              </a:ext>
            </a:extLst>
          </p:cNvPr>
          <p:cNvSpPr/>
          <p:nvPr/>
        </p:nvSpPr>
        <p:spPr>
          <a:xfrm>
            <a:off x="2258618" y="8735621"/>
            <a:ext cx="947737" cy="895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5" name="TextBox 58">
            <a:extLst>
              <a:ext uri="{FF2B5EF4-FFF2-40B4-BE49-F238E27FC236}">
                <a16:creationId xmlns:a16="http://schemas.microsoft.com/office/drawing/2014/main" id="{AC4800D4-7BE8-4928-B6D3-176776670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7412" y="8774822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YEAR</a:t>
            </a:r>
          </a:p>
        </p:txBody>
      </p:sp>
      <p:sp>
        <p:nvSpPr>
          <p:cNvPr id="554" name="TextBox 61">
            <a:extLst>
              <a:ext uri="{FF2B5EF4-FFF2-40B4-BE49-F238E27FC236}">
                <a16:creationId xmlns:a16="http://schemas.microsoft.com/office/drawing/2014/main" id="{DAB121F7-819E-4F48-A192-0CAA5CFEC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913" y="8817272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9859</TotalTime>
  <Words>356</Words>
  <Application>Microsoft Office PowerPoint</Application>
  <PresentationFormat>Custom</PresentationFormat>
  <Paragraphs>194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N Cooke</cp:lastModifiedBy>
  <cp:revision>420</cp:revision>
  <cp:lastPrinted>2022-11-24T16:41:15Z</cp:lastPrinted>
  <dcterms:created xsi:type="dcterms:W3CDTF">2018-02-08T08:28:53Z</dcterms:created>
  <dcterms:modified xsi:type="dcterms:W3CDTF">2025-11-03T18:06:34Z</dcterms:modified>
</cp:coreProperties>
</file>