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766"/>
    <a:srgbClr val="00B050"/>
    <a:srgbClr val="A7CB5A"/>
    <a:srgbClr val="217C88"/>
    <a:srgbClr val="33CCCC"/>
    <a:srgbClr val="971B37"/>
    <a:srgbClr val="66FF33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1770" y="-6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tmp"/><Relationship Id="rId42" Type="http://schemas.openxmlformats.org/officeDocument/2006/relationships/image" Target="../media/image40.tmp"/><Relationship Id="rId47" Type="http://schemas.openxmlformats.org/officeDocument/2006/relationships/image" Target="../media/image45.tmp"/><Relationship Id="rId63" Type="http://schemas.openxmlformats.org/officeDocument/2006/relationships/image" Target="../media/image61.png"/><Relationship Id="rId68" Type="http://schemas.openxmlformats.org/officeDocument/2006/relationships/image" Target="../media/image66.tmp"/><Relationship Id="rId84" Type="http://schemas.openxmlformats.org/officeDocument/2006/relationships/image" Target="../media/image82.png"/><Relationship Id="rId16" Type="http://schemas.openxmlformats.org/officeDocument/2006/relationships/image" Target="../media/image14.png"/><Relationship Id="rId11" Type="http://schemas.openxmlformats.org/officeDocument/2006/relationships/image" Target="../media/image9.tmp"/><Relationship Id="rId32" Type="http://schemas.openxmlformats.org/officeDocument/2006/relationships/image" Target="../media/image30.tmp"/><Relationship Id="rId37" Type="http://schemas.openxmlformats.org/officeDocument/2006/relationships/image" Target="../media/image35.tmp"/><Relationship Id="rId53" Type="http://schemas.openxmlformats.org/officeDocument/2006/relationships/image" Target="../media/image51.png"/><Relationship Id="rId58" Type="http://schemas.openxmlformats.org/officeDocument/2006/relationships/image" Target="../media/image56.tmp"/><Relationship Id="rId74" Type="http://schemas.openxmlformats.org/officeDocument/2006/relationships/image" Target="../media/image72.tmp"/><Relationship Id="rId79" Type="http://schemas.openxmlformats.org/officeDocument/2006/relationships/image" Target="../media/image77.png"/><Relationship Id="rId5" Type="http://schemas.openxmlformats.org/officeDocument/2006/relationships/image" Target="../media/image3.tmp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tmp"/><Relationship Id="rId27" Type="http://schemas.openxmlformats.org/officeDocument/2006/relationships/image" Target="../media/image25.tmp"/><Relationship Id="rId30" Type="http://schemas.openxmlformats.org/officeDocument/2006/relationships/image" Target="../media/image28.tmp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tmp"/><Relationship Id="rId56" Type="http://schemas.openxmlformats.org/officeDocument/2006/relationships/image" Target="../media/image54.tmp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tmp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3" Type="http://schemas.openxmlformats.org/officeDocument/2006/relationships/image" Target="../media/image1.tmp"/><Relationship Id="rId12" Type="http://schemas.openxmlformats.org/officeDocument/2006/relationships/image" Target="../media/image10.tmp"/><Relationship Id="rId17" Type="http://schemas.openxmlformats.org/officeDocument/2006/relationships/image" Target="../media/image15.tmp"/><Relationship Id="rId25" Type="http://schemas.openxmlformats.org/officeDocument/2006/relationships/image" Target="../media/image23.png"/><Relationship Id="rId33" Type="http://schemas.openxmlformats.org/officeDocument/2006/relationships/image" Target="../media/image31.tmp"/><Relationship Id="rId38" Type="http://schemas.openxmlformats.org/officeDocument/2006/relationships/image" Target="../media/image36.tmp"/><Relationship Id="rId46" Type="http://schemas.openxmlformats.org/officeDocument/2006/relationships/image" Target="../media/image44.png"/><Relationship Id="rId59" Type="http://schemas.openxmlformats.org/officeDocument/2006/relationships/image" Target="../media/image57.tmp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tmp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tmp"/><Relationship Id="rId75" Type="http://schemas.openxmlformats.org/officeDocument/2006/relationships/image" Target="../media/image73.tmp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15" Type="http://schemas.openxmlformats.org/officeDocument/2006/relationships/image" Target="../media/image13.tmp"/><Relationship Id="rId23" Type="http://schemas.openxmlformats.org/officeDocument/2006/relationships/image" Target="../media/image21.tmp"/><Relationship Id="rId28" Type="http://schemas.openxmlformats.org/officeDocument/2006/relationships/image" Target="../media/image26.tmp"/><Relationship Id="rId36" Type="http://schemas.openxmlformats.org/officeDocument/2006/relationships/image" Target="../media/image34.png"/><Relationship Id="rId49" Type="http://schemas.openxmlformats.org/officeDocument/2006/relationships/image" Target="../media/image47.tmp"/><Relationship Id="rId57" Type="http://schemas.openxmlformats.org/officeDocument/2006/relationships/image" Target="../media/image55.png"/><Relationship Id="rId10" Type="http://schemas.openxmlformats.org/officeDocument/2006/relationships/image" Target="../media/image8.tmp"/><Relationship Id="rId31" Type="http://schemas.openxmlformats.org/officeDocument/2006/relationships/image" Target="../media/image29.png"/><Relationship Id="rId44" Type="http://schemas.openxmlformats.org/officeDocument/2006/relationships/image" Target="../media/image42.tmp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tmp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7.tmp"/><Relationship Id="rId13" Type="http://schemas.openxmlformats.org/officeDocument/2006/relationships/image" Target="../media/image11.tmp"/><Relationship Id="rId18" Type="http://schemas.openxmlformats.org/officeDocument/2006/relationships/image" Target="../media/image16.png"/><Relationship Id="rId39" Type="http://schemas.openxmlformats.org/officeDocument/2006/relationships/image" Target="../media/image37.tmp"/><Relationship Id="rId34" Type="http://schemas.openxmlformats.org/officeDocument/2006/relationships/image" Target="../media/image32.tmp"/><Relationship Id="rId50" Type="http://schemas.openxmlformats.org/officeDocument/2006/relationships/image" Target="../media/image48.tmp"/><Relationship Id="rId55" Type="http://schemas.openxmlformats.org/officeDocument/2006/relationships/image" Target="../media/image53.tmp"/><Relationship Id="rId76" Type="http://schemas.openxmlformats.org/officeDocument/2006/relationships/image" Target="../media/image74.png"/><Relationship Id="rId7" Type="http://schemas.openxmlformats.org/officeDocument/2006/relationships/image" Target="../media/image5.tmp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tmp"/><Relationship Id="rId24" Type="http://schemas.openxmlformats.org/officeDocument/2006/relationships/image" Target="../media/image22.png"/><Relationship Id="rId40" Type="http://schemas.openxmlformats.org/officeDocument/2006/relationships/image" Target="../media/image38.tmp"/><Relationship Id="rId45" Type="http://schemas.openxmlformats.org/officeDocument/2006/relationships/image" Target="../media/image43.tmp"/><Relationship Id="rId66" Type="http://schemas.openxmlformats.org/officeDocument/2006/relationships/image" Target="../media/image64.tmp"/><Relationship Id="rId87" Type="http://schemas.openxmlformats.org/officeDocument/2006/relationships/image" Target="../media/image85.png"/><Relationship Id="rId61" Type="http://schemas.openxmlformats.org/officeDocument/2006/relationships/image" Target="../media/image59.tmp"/><Relationship Id="rId82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Rectangle 522">
            <a:extLst>
              <a:ext uri="{FF2B5EF4-FFF2-40B4-BE49-F238E27FC236}">
                <a16:creationId xmlns:a16="http://schemas.microsoft.com/office/drawing/2014/main" id="{9D2A1017-FDD0-42A6-86BE-DAE66D9A72F9}"/>
              </a:ext>
            </a:extLst>
          </p:cNvPr>
          <p:cNvSpPr/>
          <p:nvPr/>
        </p:nvSpPr>
        <p:spPr>
          <a:xfrm flipH="1" flipV="1">
            <a:off x="52419" y="0"/>
            <a:ext cx="9586740" cy="17589098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C9682F7-6F62-4DA5-8B57-D9FBC15A0603}"/>
              </a:ext>
            </a:extLst>
          </p:cNvPr>
          <p:cNvCxnSpPr>
            <a:cxnSpLocks/>
          </p:cNvCxnSpPr>
          <p:nvPr/>
        </p:nvCxnSpPr>
        <p:spPr>
          <a:xfrm>
            <a:off x="4436763" y="15400801"/>
            <a:ext cx="0" cy="2682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3726022" y="15034701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Algorithm thinking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3523593" y="16175917"/>
            <a:ext cx="92453" cy="1151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205663" y="15174913"/>
            <a:ext cx="198437" cy="525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6732588" y="15228888"/>
            <a:ext cx="138112" cy="5048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7342189" y="16048038"/>
            <a:ext cx="210113" cy="4015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V="1">
            <a:off x="4970499" y="15979776"/>
            <a:ext cx="91113" cy="3674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6429912" y="16137814"/>
            <a:ext cx="82747" cy="24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679001" y="15972397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5584651" y="16085043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5BE2D971-23B7-4BC2-9DC8-D55D5F40B21F}"/>
              </a:ext>
            </a:extLst>
          </p:cNvPr>
          <p:cNvCxnSpPr>
            <a:cxnSpLocks/>
          </p:cNvCxnSpPr>
          <p:nvPr/>
        </p:nvCxnSpPr>
        <p:spPr>
          <a:xfrm flipH="1" flipV="1">
            <a:off x="1873562" y="16133298"/>
            <a:ext cx="2598" cy="1530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>
            <a:off x="5643564" y="15390974"/>
            <a:ext cx="53975" cy="3175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H="1" flipV="1">
            <a:off x="4517221" y="16155602"/>
            <a:ext cx="45795" cy="5783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H="1">
            <a:off x="851130" y="15097123"/>
            <a:ext cx="470889" cy="921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 flipH="1">
            <a:off x="4044906" y="15361809"/>
            <a:ext cx="116897" cy="2783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H="1">
            <a:off x="2318549" y="15434992"/>
            <a:ext cx="32366" cy="2207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  <a:endCxn id="3283" idx="0"/>
          </p:cNvCxnSpPr>
          <p:nvPr/>
        </p:nvCxnSpPr>
        <p:spPr>
          <a:xfrm>
            <a:off x="5155844" y="15472239"/>
            <a:ext cx="206732" cy="246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173719" y="16044897"/>
            <a:ext cx="84877" cy="342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3029125" y="15365443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4336515" y="16084401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454164" y="15450665"/>
            <a:ext cx="287515" cy="2956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H="1" flipV="1">
            <a:off x="874270" y="14587608"/>
            <a:ext cx="414984" cy="1110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>
            <a:off x="725464" y="13318557"/>
            <a:ext cx="35486" cy="456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>
            <a:off x="239240" y="14377739"/>
            <a:ext cx="168427" cy="1912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E8D6FB12-AD79-4ACE-B500-2E62F155A047}"/>
              </a:ext>
            </a:extLst>
          </p:cNvPr>
          <p:cNvCxnSpPr>
            <a:cxnSpLocks/>
          </p:cNvCxnSpPr>
          <p:nvPr/>
        </p:nvCxnSpPr>
        <p:spPr>
          <a:xfrm flipV="1">
            <a:off x="2304009" y="16182506"/>
            <a:ext cx="0" cy="1995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790DFEF5-A142-449A-95B4-8FD3665A34EA}"/>
              </a:ext>
            </a:extLst>
          </p:cNvPr>
          <p:cNvCxnSpPr>
            <a:cxnSpLocks/>
            <a:stCxn id="530" idx="0"/>
          </p:cNvCxnSpPr>
          <p:nvPr/>
        </p:nvCxnSpPr>
        <p:spPr>
          <a:xfrm flipV="1">
            <a:off x="1944891" y="16123035"/>
            <a:ext cx="162203" cy="4454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3038276" y="13207959"/>
            <a:ext cx="18106" cy="187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>
            <a:off x="2533566" y="13234194"/>
            <a:ext cx="23607" cy="1628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V="1">
            <a:off x="2641074" y="13909609"/>
            <a:ext cx="26767" cy="2054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3142092" y="13899666"/>
            <a:ext cx="32514" cy="1571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4446588" y="13142903"/>
            <a:ext cx="22225" cy="4540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4772025" y="12942888"/>
            <a:ext cx="0" cy="6207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V="1">
            <a:off x="4714875" y="13717588"/>
            <a:ext cx="0" cy="5778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  <a:stCxn id="275" idx="2"/>
          </p:cNvCxnSpPr>
          <p:nvPr/>
        </p:nvCxnSpPr>
        <p:spPr>
          <a:xfrm>
            <a:off x="5303942" y="13085830"/>
            <a:ext cx="104670" cy="3745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H="1" flipV="1">
            <a:off x="3784127" y="13896344"/>
            <a:ext cx="22225" cy="3317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775245" y="13207206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  <a:stCxn id="279" idx="2"/>
          </p:cNvCxnSpPr>
          <p:nvPr/>
        </p:nvCxnSpPr>
        <p:spPr>
          <a:xfrm flipH="1">
            <a:off x="5709534" y="13131813"/>
            <a:ext cx="156676" cy="3144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6549495" y="13911092"/>
            <a:ext cx="75288" cy="2279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6524800" y="13138151"/>
            <a:ext cx="85860" cy="344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  <a:stCxn id="290" idx="2"/>
          </p:cNvCxnSpPr>
          <p:nvPr/>
        </p:nvCxnSpPr>
        <p:spPr>
          <a:xfrm flipH="1">
            <a:off x="6805730" y="13208940"/>
            <a:ext cx="191410" cy="299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899944" y="13854113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  <a:stCxn id="283" idx="0"/>
          </p:cNvCxnSpPr>
          <p:nvPr/>
        </p:nvCxnSpPr>
        <p:spPr>
          <a:xfrm flipV="1">
            <a:off x="7467622" y="13830300"/>
            <a:ext cx="33317" cy="313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249572" y="13774696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8532813" y="13496131"/>
            <a:ext cx="369014" cy="2008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0DB8A658-A2CB-4097-BD45-25973371F699}"/>
              </a:ext>
            </a:extLst>
          </p:cNvPr>
          <p:cNvCxnSpPr>
            <a:cxnSpLocks/>
          </p:cNvCxnSpPr>
          <p:nvPr/>
        </p:nvCxnSpPr>
        <p:spPr>
          <a:xfrm flipH="1" flipV="1">
            <a:off x="8720538" y="13330398"/>
            <a:ext cx="249072" cy="710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106421" y="13895171"/>
            <a:ext cx="99091" cy="2212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7700337" y="13869055"/>
            <a:ext cx="224882" cy="216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 flipH="1">
            <a:off x="7614052" y="13249235"/>
            <a:ext cx="46840" cy="2497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BDEF9E7-1F02-480B-8777-884D66ED32FE}"/>
              </a:ext>
            </a:extLst>
          </p:cNvPr>
          <p:cNvCxnSpPr>
            <a:cxnSpLocks/>
          </p:cNvCxnSpPr>
          <p:nvPr/>
        </p:nvCxnSpPr>
        <p:spPr>
          <a:xfrm flipH="1">
            <a:off x="5381625" y="10774363"/>
            <a:ext cx="15875" cy="441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7565432" y="10869252"/>
            <a:ext cx="161863" cy="3157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V="1">
            <a:off x="7939946" y="11685352"/>
            <a:ext cx="175176" cy="2371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390554" y="11062303"/>
            <a:ext cx="237474" cy="2453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 flipV="1">
            <a:off x="7609818" y="11668173"/>
            <a:ext cx="280686" cy="2735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>
            <a:off x="8461771" y="11489570"/>
            <a:ext cx="246857" cy="1579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7107999" y="10841557"/>
            <a:ext cx="44496" cy="3565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7405866" y="10524306"/>
            <a:ext cx="85409" cy="5927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51AF2EC5-9556-43CF-B071-61485ACBBC2F}"/>
              </a:ext>
            </a:extLst>
          </p:cNvPr>
          <p:cNvCxnSpPr>
            <a:cxnSpLocks/>
          </p:cNvCxnSpPr>
          <p:nvPr/>
        </p:nvCxnSpPr>
        <p:spPr>
          <a:xfrm flipV="1">
            <a:off x="6056622" y="11563350"/>
            <a:ext cx="2866" cy="3115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CB044773-3459-465E-864A-3A84451753D1}"/>
              </a:ext>
            </a:extLst>
          </p:cNvPr>
          <p:cNvCxnSpPr>
            <a:cxnSpLocks/>
            <a:stCxn id="400" idx="0"/>
          </p:cNvCxnSpPr>
          <p:nvPr/>
        </p:nvCxnSpPr>
        <p:spPr>
          <a:xfrm flipH="1" flipV="1">
            <a:off x="5440363" y="11588750"/>
            <a:ext cx="25607" cy="177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0239FC8-5C75-4F9A-AD12-EE606F7E37B0}"/>
              </a:ext>
            </a:extLst>
          </p:cNvPr>
          <p:cNvCxnSpPr>
            <a:cxnSpLocks/>
          </p:cNvCxnSpPr>
          <p:nvPr/>
        </p:nvCxnSpPr>
        <p:spPr>
          <a:xfrm flipV="1">
            <a:off x="4788254" y="11625263"/>
            <a:ext cx="55209" cy="249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</p:cNvCxnSpPr>
          <p:nvPr/>
        </p:nvCxnSpPr>
        <p:spPr>
          <a:xfrm flipH="1">
            <a:off x="3328790" y="10948584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V="1">
            <a:off x="4227513" y="11599863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3618542" y="11620591"/>
            <a:ext cx="0" cy="3492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2910142" y="11528103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H="1">
            <a:off x="6135688" y="10747375"/>
            <a:ext cx="17462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D5045A85-70DD-4EB7-86B7-01BA80DC854D}"/>
              </a:ext>
            </a:extLst>
          </p:cNvPr>
          <p:cNvCxnSpPr>
            <a:cxnSpLocks/>
          </p:cNvCxnSpPr>
          <p:nvPr/>
        </p:nvCxnSpPr>
        <p:spPr>
          <a:xfrm flipH="1">
            <a:off x="4713289" y="11084741"/>
            <a:ext cx="173517" cy="145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4672025" y="10828258"/>
            <a:ext cx="7264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Use Iteration</a:t>
            </a:r>
          </a:p>
        </p:txBody>
      </p: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</p:cNvCxnSpPr>
          <p:nvPr/>
        </p:nvCxnSpPr>
        <p:spPr>
          <a:xfrm flipH="1">
            <a:off x="4288456" y="10931279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51AF2EC5-9556-43CF-B071-61485ACBBC2F}"/>
              </a:ext>
            </a:extLst>
          </p:cNvPr>
          <p:cNvCxnSpPr>
            <a:cxnSpLocks/>
          </p:cNvCxnSpPr>
          <p:nvPr/>
        </p:nvCxnSpPr>
        <p:spPr>
          <a:xfrm flipV="1">
            <a:off x="6634405" y="11534486"/>
            <a:ext cx="3174" cy="2193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 flipV="1">
            <a:off x="822476" y="10468215"/>
            <a:ext cx="205049" cy="2132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 flipV="1">
            <a:off x="1761206" y="9686650"/>
            <a:ext cx="345888" cy="10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1336128" y="9029180"/>
            <a:ext cx="338444" cy="1260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E600CC-786D-4743-94EA-5905AFD2BAF3}"/>
              </a:ext>
            </a:extLst>
          </p:cNvPr>
          <p:cNvCxnSpPr>
            <a:cxnSpLocks/>
          </p:cNvCxnSpPr>
          <p:nvPr/>
        </p:nvCxnSpPr>
        <p:spPr>
          <a:xfrm>
            <a:off x="809633" y="9688615"/>
            <a:ext cx="425450" cy="0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866421" y="11086183"/>
            <a:ext cx="277278" cy="1497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rot="2833222" flipH="1">
            <a:off x="1719371" y="10628258"/>
            <a:ext cx="20130" cy="2389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F8B3CCF-2DF3-4FD6-AE37-9BADC50FB5B1}"/>
              </a:ext>
            </a:extLst>
          </p:cNvPr>
          <p:cNvCxnSpPr>
            <a:cxnSpLocks/>
          </p:cNvCxnSpPr>
          <p:nvPr/>
        </p:nvCxnSpPr>
        <p:spPr>
          <a:xfrm flipV="1">
            <a:off x="1371600" y="11265586"/>
            <a:ext cx="192087" cy="3590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H="1">
            <a:off x="2105899" y="10989367"/>
            <a:ext cx="104271" cy="182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>
            <a:off x="2162977" y="8790026"/>
            <a:ext cx="19162" cy="282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3821115" y="9430278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 flipH="1">
            <a:off x="4569484" y="8863786"/>
            <a:ext cx="4608" cy="3625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3890686" y="8843676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V="1">
            <a:off x="4520427" y="9561365"/>
            <a:ext cx="11113" cy="28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 flipH="1">
            <a:off x="4191486" y="8536619"/>
            <a:ext cx="56056" cy="5921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V="1">
            <a:off x="5265236" y="9514487"/>
            <a:ext cx="11113" cy="28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  <a:stCxn id="424" idx="2"/>
          </p:cNvCxnSpPr>
          <p:nvPr/>
        </p:nvCxnSpPr>
        <p:spPr>
          <a:xfrm>
            <a:off x="5684916" y="8906528"/>
            <a:ext cx="52196" cy="2162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>
            <a:off x="5249653" y="8714774"/>
            <a:ext cx="19666" cy="3546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</p:cNvCxnSpPr>
          <p:nvPr/>
        </p:nvCxnSpPr>
        <p:spPr>
          <a:xfrm flipH="1" flipV="1">
            <a:off x="8680473" y="8224538"/>
            <a:ext cx="437351" cy="24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  <a:stCxn id="404" idx="2"/>
          </p:cNvCxnSpPr>
          <p:nvPr/>
        </p:nvCxnSpPr>
        <p:spPr>
          <a:xfrm>
            <a:off x="7813040" y="8886866"/>
            <a:ext cx="197485" cy="1274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 flipV="1">
            <a:off x="8204198" y="7900643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V="1">
            <a:off x="6580120" y="9633320"/>
            <a:ext cx="11113" cy="28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6286350" y="9458267"/>
            <a:ext cx="11113" cy="2841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9B92BBD-F03A-4766-BB3E-4FE481129E38}"/>
              </a:ext>
            </a:extLst>
          </p:cNvPr>
          <p:cNvCxnSpPr>
            <a:cxnSpLocks/>
          </p:cNvCxnSpPr>
          <p:nvPr/>
        </p:nvCxnSpPr>
        <p:spPr>
          <a:xfrm flipH="1">
            <a:off x="6939429" y="8852693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>
            <a:off x="6504421" y="8824132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 flipH="1" flipV="1">
            <a:off x="8640763" y="9036446"/>
            <a:ext cx="213319" cy="2722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12559C4-EDDD-4344-AAC6-AEAAAAC18049}"/>
              </a:ext>
            </a:extLst>
          </p:cNvPr>
          <p:cNvCxnSpPr>
            <a:cxnSpLocks/>
          </p:cNvCxnSpPr>
          <p:nvPr/>
        </p:nvCxnSpPr>
        <p:spPr>
          <a:xfrm flipH="1" flipV="1">
            <a:off x="7969492" y="9503338"/>
            <a:ext cx="158113" cy="1920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6925250" y="9507624"/>
            <a:ext cx="11113" cy="2841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7787205" y="7434144"/>
            <a:ext cx="172857" cy="1964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  <a:stCxn id="448" idx="1"/>
          </p:cNvCxnSpPr>
          <p:nvPr/>
        </p:nvCxnSpPr>
        <p:spPr>
          <a:xfrm flipH="1">
            <a:off x="8600413" y="7447020"/>
            <a:ext cx="244662" cy="158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8520906" y="6946474"/>
            <a:ext cx="549407" cy="3270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>
            <a:off x="7770813" y="6640512"/>
            <a:ext cx="0" cy="2753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6752830" y="7281059"/>
            <a:ext cx="5158" cy="2960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7036186" y="6708518"/>
            <a:ext cx="40027" cy="280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6236850" y="6475004"/>
            <a:ext cx="3175" cy="4730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V="1">
            <a:off x="2162977" y="7082892"/>
            <a:ext cx="390246" cy="3729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5107732" y="6601596"/>
            <a:ext cx="1" cy="320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4053282" y="6542066"/>
            <a:ext cx="4763" cy="434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4383065" y="7254875"/>
            <a:ext cx="0" cy="328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3558394A-F646-40B3-B15D-5DC5D5218BB4}"/>
              </a:ext>
            </a:extLst>
          </p:cNvPr>
          <p:cNvCxnSpPr>
            <a:cxnSpLocks/>
          </p:cNvCxnSpPr>
          <p:nvPr/>
        </p:nvCxnSpPr>
        <p:spPr>
          <a:xfrm flipV="1">
            <a:off x="5479580" y="7213333"/>
            <a:ext cx="0" cy="3286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 flipV="1">
            <a:off x="2672161" y="7249293"/>
            <a:ext cx="117523" cy="34961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V="1">
            <a:off x="1435729" y="7158329"/>
            <a:ext cx="399888" cy="22159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V="1">
            <a:off x="979950" y="6475792"/>
            <a:ext cx="338604" cy="3958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503694" y="5339651"/>
            <a:ext cx="400072" cy="2597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 flipV="1">
            <a:off x="1570769" y="5847857"/>
            <a:ext cx="324706" cy="1617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090144" y="5047809"/>
            <a:ext cx="3175" cy="2944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 flipH="1">
            <a:off x="1710368" y="6305764"/>
            <a:ext cx="136371" cy="2562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2453640" y="6727337"/>
            <a:ext cx="25994" cy="2887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V="1">
            <a:off x="3151188" y="4913313"/>
            <a:ext cx="0" cy="3905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771527" y="5032285"/>
            <a:ext cx="377825" cy="4683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1063020" y="5067517"/>
            <a:ext cx="308580" cy="997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>
            <a:off x="686741" y="5765132"/>
            <a:ext cx="50165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H="1" flipV="1">
            <a:off x="6210608" y="5119288"/>
            <a:ext cx="3969" cy="2339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923147" y="5017193"/>
            <a:ext cx="80180" cy="2266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6C61435-D451-4CC3-908A-748BD0DA59CA}"/>
              </a:ext>
            </a:extLst>
          </p:cNvPr>
          <p:cNvCxnSpPr>
            <a:cxnSpLocks/>
          </p:cNvCxnSpPr>
          <p:nvPr/>
        </p:nvCxnSpPr>
        <p:spPr>
          <a:xfrm flipH="1">
            <a:off x="6825931" y="4277856"/>
            <a:ext cx="58279" cy="4355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6260475" y="4376098"/>
            <a:ext cx="63041" cy="3698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3821115" y="4346575"/>
            <a:ext cx="9523" cy="328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4957764" y="439716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349876" y="5091113"/>
            <a:ext cx="12700" cy="3397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1531508" y="4662856"/>
            <a:ext cx="240659" cy="2094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1656045" y="4337836"/>
            <a:ext cx="395521" cy="426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V="1">
            <a:off x="2466637" y="5041086"/>
            <a:ext cx="13237" cy="26275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E6C61435-D451-4CC3-908A-748BD0DA59CA}"/>
              </a:ext>
            </a:extLst>
          </p:cNvPr>
          <p:cNvCxnSpPr>
            <a:cxnSpLocks/>
          </p:cNvCxnSpPr>
          <p:nvPr/>
        </p:nvCxnSpPr>
        <p:spPr>
          <a:xfrm>
            <a:off x="7404736" y="4260211"/>
            <a:ext cx="9525" cy="4286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7456488" y="5159376"/>
            <a:ext cx="187646" cy="26593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D8301146-7117-48E3-8C1B-4AC591C2988D}"/>
              </a:ext>
            </a:extLst>
          </p:cNvPr>
          <p:cNvCxnSpPr>
            <a:cxnSpLocks/>
          </p:cNvCxnSpPr>
          <p:nvPr/>
        </p:nvCxnSpPr>
        <p:spPr>
          <a:xfrm flipV="1">
            <a:off x="5789006" y="1899432"/>
            <a:ext cx="0" cy="10096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4202717-C171-4C5D-A3F1-94DDF837FC44}"/>
              </a:ext>
            </a:extLst>
          </p:cNvPr>
          <p:cNvCxnSpPr>
            <a:cxnSpLocks/>
          </p:cNvCxnSpPr>
          <p:nvPr/>
        </p:nvCxnSpPr>
        <p:spPr>
          <a:xfrm flipV="1">
            <a:off x="3020121" y="183837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8A871369-4BAD-4792-9886-744612D8CAAD}"/>
              </a:ext>
            </a:extLst>
          </p:cNvPr>
          <p:cNvCxnSpPr>
            <a:cxnSpLocks/>
          </p:cNvCxnSpPr>
          <p:nvPr/>
        </p:nvCxnSpPr>
        <p:spPr>
          <a:xfrm flipV="1">
            <a:off x="4079580" y="1830574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D97F4D9A-0AF2-42AD-9D11-4280F9395EEF}"/>
              </a:ext>
            </a:extLst>
          </p:cNvPr>
          <p:cNvCxnSpPr>
            <a:cxnSpLocks/>
          </p:cNvCxnSpPr>
          <p:nvPr/>
        </p:nvCxnSpPr>
        <p:spPr>
          <a:xfrm flipV="1">
            <a:off x="1990421" y="205898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3D6EBC3C-27E5-484A-BBE9-CE74B439B001}"/>
              </a:ext>
            </a:extLst>
          </p:cNvPr>
          <p:cNvCxnSpPr>
            <a:cxnSpLocks/>
          </p:cNvCxnSpPr>
          <p:nvPr/>
        </p:nvCxnSpPr>
        <p:spPr>
          <a:xfrm flipV="1">
            <a:off x="2494279" y="2055020"/>
            <a:ext cx="0" cy="10096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Screen Clippi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99" y="5177107"/>
            <a:ext cx="930421" cy="482246"/>
          </a:xfrm>
          <a:prstGeom prst="rect">
            <a:avLst/>
          </a:prstGeom>
        </p:spPr>
      </p:pic>
      <p:pic>
        <p:nvPicPr>
          <p:cNvPr id="127" name="Picture 126" descr="Screen Clippi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7" y="5975012"/>
            <a:ext cx="542677" cy="547725"/>
          </a:xfrm>
          <a:prstGeom prst="rect">
            <a:avLst/>
          </a:prstGeom>
        </p:spPr>
      </p:pic>
      <p:pic>
        <p:nvPicPr>
          <p:cNvPr id="102" name="Picture 101" descr="Screen Clippi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07" y="7996598"/>
            <a:ext cx="642875" cy="620362"/>
          </a:xfrm>
          <a:prstGeom prst="rect">
            <a:avLst/>
          </a:prstGeom>
        </p:spPr>
      </p:pic>
      <p:pic>
        <p:nvPicPr>
          <p:cNvPr id="513" name="Picture 5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29" y="7460514"/>
            <a:ext cx="829608" cy="420487"/>
          </a:xfrm>
          <a:prstGeom prst="rect">
            <a:avLst/>
          </a:prstGeom>
        </p:spPr>
      </p:pic>
      <p:pic>
        <p:nvPicPr>
          <p:cNvPr id="86" name="Picture 8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6" y="11282450"/>
            <a:ext cx="599121" cy="352061"/>
          </a:xfrm>
          <a:prstGeom prst="rect">
            <a:avLst/>
          </a:prstGeom>
        </p:spPr>
      </p:pic>
      <p:pic>
        <p:nvPicPr>
          <p:cNvPr id="74" name="Picture 73" descr="Screen Clippi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9" y="10625343"/>
            <a:ext cx="356369" cy="363289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64" y="11655760"/>
            <a:ext cx="449324" cy="370641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714">
            <a:off x="5491369" y="8125410"/>
            <a:ext cx="729382" cy="334798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90" y="3813381"/>
            <a:ext cx="534965" cy="555152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43" y="15059478"/>
            <a:ext cx="578353" cy="516662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19" y="14747001"/>
            <a:ext cx="381690" cy="523460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460" y="13735448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1382195" y="15610050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46714" y="11447735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35246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68513" y="11104091"/>
            <a:ext cx="5842000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14376" y="9292109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70723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36763" y="90138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796696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4538" y="4871089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54312" y="643294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597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936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2104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966944" y="13020973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130841" y="13163008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10" y="1223089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97" y="1229598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96" y="661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59" y="665841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649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809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85094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36" y="890844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4130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6868406" y="2066578"/>
            <a:ext cx="0" cy="8997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200982" y="2057587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205512" y="1920876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4598673" y="1812423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V="1">
            <a:off x="3654364" y="2144229"/>
            <a:ext cx="1" cy="58262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5209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393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3268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884" y="15724892"/>
            <a:ext cx="149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Getting started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6033295" y="15533687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395" y="15718302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E-safety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2485950" y="15519239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172" y="14986591"/>
            <a:ext cx="915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800" dirty="0"/>
              <a:t>open/close/edit/save files </a:t>
            </a:r>
            <a:endParaRPr lang="en-US" altLang="en-US" sz="5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575" y="13308083"/>
            <a:ext cx="100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73" y="13200314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5400000" flipH="1">
            <a:off x="601086" y="14462430"/>
            <a:ext cx="121913" cy="801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40" y="61429"/>
            <a:ext cx="440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4000" b="1" dirty="0"/>
              <a:t>Computing Science </a:t>
            </a:r>
            <a:r>
              <a:rPr lang="en-GB" altLang="en-US" sz="3200" b="1" dirty="0"/>
              <a:t>Learning Journey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716" y="13353688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Searching/Sorting algorithms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425427" y="1323528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051" y="13380627"/>
            <a:ext cx="92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Systems architecture 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7156844" y="13340535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 rot="19244918">
            <a:off x="7879852" y="13247491"/>
            <a:ext cx="937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Web Design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049" y="11113403"/>
            <a:ext cx="2275539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Microbit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programming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6856413" y="1104106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2478611" y="1097610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 rot="3157092">
            <a:off x="877104" y="10858708"/>
            <a:ext cx="1546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Ethics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 rot="17835939">
            <a:off x="8559795" y="8090001"/>
            <a:ext cx="88397" cy="80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297" y="6962559"/>
            <a:ext cx="1719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Network security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7519192" y="675637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953" y="6764161"/>
            <a:ext cx="150338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Computer networks, connections and</a:t>
            </a:r>
          </a:p>
          <a:p>
            <a:pPr algn="ctr" eaLnBrk="1" hangingPunct="1"/>
            <a:r>
              <a:rPr lang="en-GB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protocols</a:t>
            </a:r>
            <a:endParaRPr lang="en-US" altLang="en-US" sz="11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8812819">
            <a:off x="1737041" y="474265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562" y="4667407"/>
            <a:ext cx="13076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networking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731126" y="2068514"/>
            <a:ext cx="15689" cy="87961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7263128" y="1935957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52">
            <a:extLst>
              <a:ext uri="{FF2B5EF4-FFF2-40B4-BE49-F238E27FC236}">
                <a16:creationId xmlns:a16="http://schemas.microsoft.com/office/drawing/2014/main" id="{EA3A9481-C377-401B-992E-1F420EBFC227}"/>
              </a:ext>
            </a:extLst>
          </p:cNvPr>
          <p:cNvSpPr txBox="1">
            <a:spLocks noChangeArrowheads="1"/>
          </p:cNvSpPr>
          <p:nvPr/>
        </p:nvSpPr>
        <p:spPr bwMode="auto">
          <a:xfrm rot="1080660">
            <a:off x="1501070" y="6809104"/>
            <a:ext cx="11854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Programming project</a:t>
            </a:r>
            <a:endParaRPr lang="en-US" altLang="en-US" sz="11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5774478">
            <a:off x="1268097" y="9863949"/>
            <a:ext cx="6673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4" name="TextBox 52">
            <a:extLst>
              <a:ext uri="{FF2B5EF4-FFF2-40B4-BE49-F238E27FC236}">
                <a16:creationId xmlns:a16="http://schemas.microsoft.com/office/drawing/2014/main" id="{D73E6AE8-998C-448C-BE38-ABFE0D86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010" y="11197366"/>
            <a:ext cx="1513304" cy="36933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Photo Editing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3074" y="14917576"/>
            <a:ext cx="8274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  <a:ea typeface="Times New Roman" panose="02020603050405020304" pitchFamily="18" charset="0"/>
              </a:rPr>
              <a:t>school network</a:t>
            </a:r>
            <a:endParaRPr lang="en-GB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2612" y="16452512"/>
            <a:ext cx="78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range of applications. 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6019315" y="16403524"/>
            <a:ext cx="909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a secure password? </a:t>
            </a:r>
          </a:p>
        </p:txBody>
      </p:sp>
      <p:sp>
        <p:nvSpPr>
          <p:cNvPr id="201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303" y="15604660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Computational thinking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3917408" y="15551917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1461302" y="15593286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7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520" y="15643674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Block Programming</a:t>
            </a:r>
          </a:p>
        </p:txBody>
      </p:sp>
      <p:sp>
        <p:nvSpPr>
          <p:cNvPr id="209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 rot="14313984">
            <a:off x="278228" y="15203589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How computers work</a:t>
            </a:r>
          </a:p>
        </p:txBody>
      </p:sp>
      <p:sp>
        <p:nvSpPr>
          <p:cNvPr id="211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 rot="18277471">
            <a:off x="168608" y="14029077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Modelling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869357" y="13234194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3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286" y="13357812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Textual programming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5982009" y="1330404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4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697" y="13365431"/>
            <a:ext cx="132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AI and 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Digital footprint</a:t>
            </a:r>
          </a:p>
        </p:txBody>
      </p:sp>
      <p:sp>
        <p:nvSpPr>
          <p:cNvPr id="22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546" y="13476638"/>
            <a:ext cx="921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Logic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 flipH="1">
            <a:off x="7902797" y="13320511"/>
            <a:ext cx="74299" cy="65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31" y="15082623"/>
            <a:ext cx="433386" cy="43338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58" y="15285703"/>
            <a:ext cx="416908" cy="272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413" y="15150079"/>
            <a:ext cx="496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GDPR</a:t>
            </a:r>
            <a:endParaRPr lang="en-GB" sz="800" dirty="0"/>
          </a:p>
        </p:txBody>
      </p:sp>
      <p:sp>
        <p:nvSpPr>
          <p:cNvPr id="233" name="TextBox 232"/>
          <p:cNvSpPr txBox="1"/>
          <p:nvPr/>
        </p:nvSpPr>
        <p:spPr>
          <a:xfrm>
            <a:off x="4758853" y="1518049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Cyberbullying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7163" y="16293345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personal data?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5416840" y="16270648"/>
            <a:ext cx="71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Define malicious programs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054587" y="15191721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Abstraction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910241" y="16738123"/>
            <a:ext cx="820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Decomposition</a:t>
            </a:r>
            <a:endParaRPr lang="en-GB" sz="1000" dirty="0"/>
          </a:p>
        </p:txBody>
      </p:sp>
      <p:sp>
        <p:nvSpPr>
          <p:cNvPr id="244" name="TextBox 243"/>
          <p:cNvSpPr txBox="1"/>
          <p:nvPr/>
        </p:nvSpPr>
        <p:spPr>
          <a:xfrm>
            <a:off x="3914726" y="16329403"/>
            <a:ext cx="75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Pattern recognition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446356" y="15032436"/>
            <a:ext cx="920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 programming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333379" y="16321572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variable? </a:t>
            </a:r>
            <a:endParaRPr lang="en-GB" sz="1000" dirty="0"/>
          </a:p>
        </p:txBody>
      </p:sp>
      <p:sp>
        <p:nvSpPr>
          <p:cNvPr id="249" name="TextBox 248"/>
          <p:cNvSpPr txBox="1"/>
          <p:nvPr/>
        </p:nvSpPr>
        <p:spPr>
          <a:xfrm>
            <a:off x="3471018" y="16286378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flowchart?</a:t>
            </a:r>
            <a:endParaRPr lang="en-GB" sz="1000" dirty="0"/>
          </a:p>
        </p:txBody>
      </p:sp>
      <p:sp>
        <p:nvSpPr>
          <p:cNvPr id="250" name="TextBox 249"/>
          <p:cNvSpPr txBox="1"/>
          <p:nvPr/>
        </p:nvSpPr>
        <p:spPr>
          <a:xfrm>
            <a:off x="1159921" y="14920289"/>
            <a:ext cx="92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hardware and software?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25646" y="16335517"/>
            <a:ext cx="84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input?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-39972" y="15743544"/>
            <a:ext cx="8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output?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004851" y="15131930"/>
            <a:ext cx="61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binary?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1931815" y="16333621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Denary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488460" y="13111661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Cells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414612" y="16260468"/>
            <a:ext cx="63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Character set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2395704" y="14106082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Sorting data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2155844" y="12913212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Searching data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2779964" y="12810577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Linear search?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2935288" y="14063670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bubble sort?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3343031" y="14051275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Name 4 data types?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4213570" y="1420977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Selection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3283782" y="12988480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sequence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4066543" y="12955307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Iteration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4434872" y="12629108"/>
            <a:ext cx="585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User input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5011239" y="12870386"/>
            <a:ext cx="585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CPU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5390895" y="14103066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Embedded systems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800047" y="14070403"/>
            <a:ext cx="82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Input/process/output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5403413" y="1291636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Memory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061244" y="14143958"/>
            <a:ext cx="81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 Truth table?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183981" y="12984378"/>
            <a:ext cx="7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Boolean logic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729123" y="14118260"/>
            <a:ext cx="72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to draw a logic Diagram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6145979" y="12937541"/>
            <a:ext cx="526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Bias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6672895" y="12870386"/>
            <a:ext cx="648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Decision trees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6169442" y="14093473"/>
            <a:ext cx="904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Training models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8320071" y="13886527"/>
            <a:ext cx="59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Digital graphics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828087" y="13755114"/>
            <a:ext cx="792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Master page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8709613" y="13356138"/>
            <a:ext cx="801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Navigation</a:t>
            </a:r>
          </a:p>
        </p:txBody>
      </p: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8842"/>
          <a:stretch/>
        </p:blipFill>
        <p:spPr>
          <a:xfrm>
            <a:off x="4971964" y="14864959"/>
            <a:ext cx="305903" cy="291837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63" y="14853362"/>
            <a:ext cx="335042" cy="322373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48" y="16619856"/>
            <a:ext cx="472271" cy="354203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34" y="16721640"/>
            <a:ext cx="384993" cy="338735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10" y="16629162"/>
            <a:ext cx="622771" cy="43645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36" y="16454237"/>
            <a:ext cx="678738" cy="481131"/>
          </a:xfrm>
          <a:prstGeom prst="rect">
            <a:avLst/>
          </a:prstGeom>
        </p:spPr>
      </p:pic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99" y="16232955"/>
            <a:ext cx="699924" cy="915763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6" y="16638445"/>
            <a:ext cx="768159" cy="438106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4" y="16127053"/>
            <a:ext cx="885147" cy="265544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" y="16628971"/>
            <a:ext cx="672409" cy="512854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9" y="15204844"/>
            <a:ext cx="377949" cy="327249"/>
          </a:xfrm>
          <a:prstGeom prst="rect">
            <a:avLst/>
          </a:prstGeom>
        </p:spPr>
      </p:pic>
      <p:pic>
        <p:nvPicPr>
          <p:cNvPr id="69" name="Picture 68" descr="Screen Clippi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96" y="15229176"/>
            <a:ext cx="333422" cy="362001"/>
          </a:xfrm>
          <a:prstGeom prst="rect">
            <a:avLst/>
          </a:prstGeom>
        </p:spPr>
      </p:pic>
      <p:pic>
        <p:nvPicPr>
          <p:cNvPr id="70" name="Picture 69" descr="Screen Clippi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78" y="14308742"/>
            <a:ext cx="435933" cy="425034"/>
          </a:xfrm>
          <a:prstGeom prst="rect">
            <a:avLst/>
          </a:prstGeom>
        </p:spPr>
      </p:pic>
      <p:pic>
        <p:nvPicPr>
          <p:cNvPr id="75" name="Picture 74" descr="Screen Clippi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0" y="12609124"/>
            <a:ext cx="1121867" cy="350993"/>
          </a:xfrm>
          <a:prstGeom prst="rect">
            <a:avLst/>
          </a:prstGeom>
        </p:spPr>
      </p:pic>
      <p:pic>
        <p:nvPicPr>
          <p:cNvPr id="76" name="Picture 75" descr="Screen Clipping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18" y="14428729"/>
            <a:ext cx="710046" cy="301281"/>
          </a:xfrm>
          <a:prstGeom prst="rect">
            <a:avLst/>
          </a:prstGeom>
        </p:spPr>
      </p:pic>
      <p:pic>
        <p:nvPicPr>
          <p:cNvPr id="77" name="Picture 76" descr="Screen Clippi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96" y="12692719"/>
            <a:ext cx="892126" cy="336763"/>
          </a:xfrm>
          <a:prstGeom prst="rect">
            <a:avLst/>
          </a:prstGeom>
        </p:spPr>
      </p:pic>
      <p:pic>
        <p:nvPicPr>
          <p:cNvPr id="78" name="Picture 77" descr="Screen Clippi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21" y="12401468"/>
            <a:ext cx="517951" cy="344320"/>
          </a:xfrm>
          <a:prstGeom prst="rect">
            <a:avLst/>
          </a:prstGeom>
        </p:spPr>
      </p:pic>
      <p:pic>
        <p:nvPicPr>
          <p:cNvPr id="80" name="Picture 79" descr="Screen Clippi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91" y="14335735"/>
            <a:ext cx="592422" cy="459215"/>
          </a:xfrm>
          <a:prstGeom prst="rect">
            <a:avLst/>
          </a:prstGeom>
        </p:spPr>
      </p:pic>
      <p:pic>
        <p:nvPicPr>
          <p:cNvPr id="93" name="Picture 92" descr="Screen Clipping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18" y="14456190"/>
            <a:ext cx="472433" cy="311043"/>
          </a:xfrm>
          <a:prstGeom prst="rect">
            <a:avLst/>
          </a:prstGeom>
        </p:spPr>
      </p:pic>
      <p:pic>
        <p:nvPicPr>
          <p:cNvPr id="97" name="Picture 96" descr="Screen Clipping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11" y="14167134"/>
            <a:ext cx="290304" cy="371363"/>
          </a:xfrm>
          <a:prstGeom prst="rect">
            <a:avLst/>
          </a:prstGeom>
        </p:spPr>
      </p:pic>
      <p:sp>
        <p:nvSpPr>
          <p:cNvPr id="344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 rot="2117027">
            <a:off x="7469203" y="11322052"/>
            <a:ext cx="1184486" cy="611386"/>
          </a:xfrm>
          <a:prstGeom prst="blockArc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Cyber Security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4479468" y="1104643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1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 rot="18597673">
            <a:off x="1010348" y="9287972"/>
            <a:ext cx="1267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representation sound/image</a:t>
            </a:r>
          </a:p>
        </p:txBody>
      </p:sp>
      <p:sp>
        <p:nvSpPr>
          <p:cNvPr id="356" name="TextBox 52">
            <a:extLst>
              <a:ext uri="{FF2B5EF4-FFF2-40B4-BE49-F238E27FC236}">
                <a16:creationId xmlns:a16="http://schemas.microsoft.com/office/drawing/2014/main" id="{D73E6AE8-998C-448C-BE38-ABFE0D86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471" y="9066875"/>
            <a:ext cx="1129426" cy="52322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Systems Architecture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6044817" y="8983606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 flipH="1">
            <a:off x="7476274" y="8909344"/>
            <a:ext cx="4571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3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374" y="9055931"/>
            <a:ext cx="14587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Algorithms</a:t>
            </a:r>
          </a:p>
          <a:p>
            <a:pPr algn="ctr" eaLnBrk="1" hangingPunct="1"/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65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 rot="3429431">
            <a:off x="7870034" y="7265346"/>
            <a:ext cx="10787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Programming techniques</a:t>
            </a:r>
          </a:p>
        </p:txBody>
      </p:sp>
      <p:sp>
        <p:nvSpPr>
          <p:cNvPr id="36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 rot="15881024">
            <a:off x="644108" y="5869654"/>
            <a:ext cx="1598283" cy="30777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Producing robust programs</a:t>
            </a:r>
          </a:p>
        </p:txBody>
      </p:sp>
      <p:sp>
        <p:nvSpPr>
          <p:cNvPr id="369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173" y="4619704"/>
            <a:ext cx="262031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Programming languages and Integrated</a:t>
            </a:r>
          </a:p>
          <a:p>
            <a:pPr algn="ctr" eaLnBrk="1" hangingPunct="1"/>
            <a:r>
              <a:rPr lang="en-GB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Development Environments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</a:t>
            </a:r>
          </a:p>
        </p:txBody>
      </p:sp>
      <p:sp>
        <p:nvSpPr>
          <p:cNvPr id="370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199" y="4590017"/>
            <a:ext cx="150361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Ethical, legal, cultural and environmental impacts of digital technology</a:t>
            </a:r>
            <a:endParaRPr lang="en-US" altLang="en-US" sz="12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3380252" y="448235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5944703" y="453267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6" name="TextBox 375"/>
          <p:cNvSpPr txBox="1"/>
          <p:nvPr/>
        </p:nvSpPr>
        <p:spPr>
          <a:xfrm>
            <a:off x="7633093" y="11872510"/>
            <a:ext cx="797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Bots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8342080" y="10817159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Malware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8585200" y="11172204"/>
            <a:ext cx="76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engineering 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7173028" y="11895026"/>
            <a:ext cx="942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DDOS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586629" y="8406534"/>
            <a:ext cx="64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What  is the task of the </a:t>
            </a:r>
            <a:r>
              <a:rPr lang="en-GB" sz="800" dirty="0" err="1"/>
              <a:t>MDR</a:t>
            </a:r>
            <a:r>
              <a:rPr lang="en-GB" sz="800" dirty="0"/>
              <a:t>?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294125" y="8541049"/>
            <a:ext cx="854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What the  role of the MAR?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316115" y="9757148"/>
            <a:ext cx="932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the purpose of the Program Counter?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177536" y="9776579"/>
            <a:ext cx="7184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Accumulator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785934" y="11815955"/>
            <a:ext cx="7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How do you solve problems?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650264" y="10435968"/>
            <a:ext cx="87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Computational thinking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520947" y="11879656"/>
            <a:ext cx="588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Selection IF/ELSE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093647" y="1059580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Sequence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4955405" y="11766270"/>
            <a:ext cx="102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the difference between a for and while loop?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2969866" y="10846785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Photoshop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4122738" y="8088875"/>
            <a:ext cx="769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Explain what effects CPU performance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7484264" y="8671422"/>
            <a:ext cx="6575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Binary shift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2627354" y="11859888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Graphics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3267735" y="11962925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Filters</a:t>
            </a:r>
          </a:p>
        </p:txBody>
      </p:sp>
      <p:sp>
        <p:nvSpPr>
          <p:cNvPr id="412" name="Rectangle 411"/>
          <p:cNvSpPr/>
          <p:nvPr/>
        </p:nvSpPr>
        <p:spPr>
          <a:xfrm>
            <a:off x="3845917" y="11978705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Layers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406348" y="10633947"/>
            <a:ext cx="6046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Cash Flow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848230" y="10664552"/>
            <a:ext cx="635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Profit/Loss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267177" y="10384012"/>
            <a:ext cx="425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Logos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7032340" y="11158926"/>
            <a:ext cx="66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Business </a:t>
            </a:r>
          </a:p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plans</a:t>
            </a: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7732026" y="10979447"/>
            <a:ext cx="69426" cy="724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" name="Rectangle 162"/>
          <p:cNvSpPr/>
          <p:nvPr/>
        </p:nvSpPr>
        <p:spPr>
          <a:xfrm rot="2833222">
            <a:off x="1610010" y="10379868"/>
            <a:ext cx="748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Legislation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49126" y="10735182"/>
            <a:ext cx="69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Society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44412" y="11252943"/>
            <a:ext cx="647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Calibri" panose="020F0502020204030204" pitchFamily="34" charset="0"/>
                <a:cs typeface="Times New Roman" panose="02020603050405020304" pitchFamily="18" charset="0"/>
              </a:rPr>
              <a:t>Privacy issues</a:t>
            </a:r>
            <a:endParaRPr lang="en-GB" sz="800" dirty="0"/>
          </a:p>
        </p:txBody>
      </p:sp>
      <p:sp>
        <p:nvSpPr>
          <p:cNvPr id="168" name="Rectangle 167"/>
          <p:cNvSpPr/>
          <p:nvPr/>
        </p:nvSpPr>
        <p:spPr>
          <a:xfrm>
            <a:off x="2130311" y="10694455"/>
            <a:ext cx="871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Purpose of Utility programs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4042164" y="10746142"/>
            <a:ext cx="450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Layers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2936905" y="5242830"/>
            <a:ext cx="81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Types of compression?</a:t>
            </a:r>
          </a:p>
        </p:txBody>
      </p:sp>
      <p:pic>
        <p:nvPicPr>
          <p:cNvPr id="434" name="Picture 433" descr="Screen Clippi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15" y="10474272"/>
            <a:ext cx="517951" cy="344320"/>
          </a:xfrm>
          <a:prstGeom prst="rect">
            <a:avLst/>
          </a:prstGeom>
        </p:spPr>
      </p:pic>
      <p:sp>
        <p:nvSpPr>
          <p:cNvPr id="173" name="Rectangle 172"/>
          <p:cNvSpPr/>
          <p:nvPr/>
        </p:nvSpPr>
        <p:spPr>
          <a:xfrm>
            <a:off x="5073976" y="7484820"/>
            <a:ext cx="84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pros/cons of the Star network?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555649" y="7488781"/>
            <a:ext cx="98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pros/cons of the Mesh network?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6465563" y="9906118"/>
            <a:ext cx="3545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Sort</a:t>
            </a:r>
          </a:p>
        </p:txBody>
      </p:sp>
      <p:sp>
        <p:nvSpPr>
          <p:cNvPr id="460" name="Rectangle 459"/>
          <p:cNvSpPr/>
          <p:nvPr/>
        </p:nvSpPr>
        <p:spPr>
          <a:xfrm>
            <a:off x="6090920" y="9877913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Search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6605089" y="8568471"/>
            <a:ext cx="716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Produce Flowcharts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5926457" y="8504679"/>
            <a:ext cx="806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Design using Pseudocode</a:t>
            </a:r>
          </a:p>
        </p:txBody>
      </p:sp>
      <p:sp>
        <p:nvSpPr>
          <p:cNvPr id="466" name="Rectangle 465"/>
          <p:cNvSpPr/>
          <p:nvPr/>
        </p:nvSpPr>
        <p:spPr>
          <a:xfrm>
            <a:off x="6681442" y="9716682"/>
            <a:ext cx="9877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Create Trace tables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7345514" y="5469419"/>
            <a:ext cx="88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the impact of technology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5845690" y="3945660"/>
            <a:ext cx="81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purpose of each piece of legislation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5002541" y="5383716"/>
            <a:ext cx="1126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differences between high- and low-level programming</a:t>
            </a:r>
          </a:p>
          <a:p>
            <a:pPr algn="ctr"/>
            <a:r>
              <a:rPr lang="en-GB" sz="800" dirty="0"/>
              <a:t>languages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3389878" y="3982776"/>
            <a:ext cx="953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Why are translators needed? 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4431854" y="3624702"/>
            <a:ext cx="112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benefits and drawbacks of using a compiler or an</a:t>
            </a:r>
          </a:p>
          <a:p>
            <a:pPr algn="ctr"/>
            <a:r>
              <a:rPr lang="en-GB" sz="800" dirty="0"/>
              <a:t>interpreter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3609232" y="5425311"/>
            <a:ext cx="998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Describe the characteristics of a compiler and an interpreter</a:t>
            </a:r>
          </a:p>
        </p:txBody>
      </p:sp>
      <p:sp>
        <p:nvSpPr>
          <p:cNvPr id="377" name="Rectangle 376"/>
          <p:cNvSpPr/>
          <p:nvPr/>
        </p:nvSpPr>
        <p:spPr>
          <a:xfrm>
            <a:off x="6425896" y="11652103"/>
            <a:ext cx="629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Boolean operators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551973" y="8750607"/>
            <a:ext cx="631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Resolution</a:t>
            </a:r>
          </a:p>
        </p:txBody>
      </p:sp>
      <p:sp>
        <p:nvSpPr>
          <p:cNvPr id="387" name="Rectangle 386"/>
          <p:cNvSpPr/>
          <p:nvPr/>
        </p:nvSpPr>
        <p:spPr>
          <a:xfrm rot="21341285">
            <a:off x="98253" y="9517548"/>
            <a:ext cx="811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Sampling rates</a:t>
            </a:r>
          </a:p>
        </p:txBody>
      </p:sp>
      <p:sp>
        <p:nvSpPr>
          <p:cNvPr id="395" name="Rectangle 394"/>
          <p:cNvSpPr/>
          <p:nvPr/>
        </p:nvSpPr>
        <p:spPr>
          <a:xfrm>
            <a:off x="1873562" y="9701504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/>
              <a:t>Pixels</a:t>
            </a:r>
            <a:endParaRPr lang="en-GB" sz="800" dirty="0"/>
          </a:p>
        </p:txBody>
      </p:sp>
      <p:sp>
        <p:nvSpPr>
          <p:cNvPr id="418" name="Rectangle 417"/>
          <p:cNvSpPr/>
          <p:nvPr/>
        </p:nvSpPr>
        <p:spPr>
          <a:xfrm>
            <a:off x="1789586" y="8332274"/>
            <a:ext cx="746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Vector and bitmap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1180" y="11667929"/>
            <a:ext cx="744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Sustainability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4941909" y="8874371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15" y="9108981"/>
            <a:ext cx="14587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Memory</a:t>
            </a:r>
          </a:p>
          <a:p>
            <a:pPr algn="ctr" eaLnBrk="1" hangingPunct="1"/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4974976" y="9657449"/>
            <a:ext cx="981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Why is virtual memory needed?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5008107" y="8360718"/>
            <a:ext cx="981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What’s the purpose of RAM</a:t>
            </a:r>
          </a:p>
        </p:txBody>
      </p:sp>
      <p:sp>
        <p:nvSpPr>
          <p:cNvPr id="424" name="Rectangle 423"/>
          <p:cNvSpPr/>
          <p:nvPr/>
        </p:nvSpPr>
        <p:spPr>
          <a:xfrm>
            <a:off x="5486785" y="8691084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ROM</a:t>
            </a: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5742742" y="668202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8" name="TextBox 52">
            <a:extLst>
              <a:ext uri="{FF2B5EF4-FFF2-40B4-BE49-F238E27FC236}">
                <a16:creationId xmlns:a16="http://schemas.microsoft.com/office/drawing/2014/main" id="{D73E6AE8-998C-448C-BE38-ABFE0D861EF8}"/>
              </a:ext>
            </a:extLst>
          </p:cNvPr>
          <p:cNvSpPr txBox="1">
            <a:spLocks noChangeArrowheads="1"/>
          </p:cNvSpPr>
          <p:nvPr/>
        </p:nvSpPr>
        <p:spPr bwMode="auto">
          <a:xfrm rot="19708195">
            <a:off x="7391547" y="8940884"/>
            <a:ext cx="151330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representation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7872036" y="9711663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Binary addition</a:t>
            </a:r>
          </a:p>
        </p:txBody>
      </p:sp>
      <p:sp>
        <p:nvSpPr>
          <p:cNvPr id="440" name="Rectangle 439"/>
          <p:cNvSpPr/>
          <p:nvPr/>
        </p:nvSpPr>
        <p:spPr>
          <a:xfrm>
            <a:off x="8450263" y="9304236"/>
            <a:ext cx="1067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What’s a check digit?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7385352" y="7894240"/>
            <a:ext cx="9717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Random generator</a:t>
            </a:r>
          </a:p>
        </p:txBody>
      </p:sp>
      <p:sp>
        <p:nvSpPr>
          <p:cNvPr id="443" name="Rectangle 442"/>
          <p:cNvSpPr/>
          <p:nvPr/>
        </p:nvSpPr>
        <p:spPr>
          <a:xfrm>
            <a:off x="8759796" y="6744791"/>
            <a:ext cx="7168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File handling</a:t>
            </a:r>
          </a:p>
        </p:txBody>
      </p:sp>
      <p:sp>
        <p:nvSpPr>
          <p:cNvPr id="444" name="Rectangle 443"/>
          <p:cNvSpPr/>
          <p:nvPr/>
        </p:nvSpPr>
        <p:spPr>
          <a:xfrm>
            <a:off x="7437415" y="6428705"/>
            <a:ext cx="13388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What’s the round function?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8845075" y="7277743"/>
            <a:ext cx="719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Boolean expressions?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8967788" y="8056482"/>
            <a:ext cx="719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Nested selections?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2062" y="6493074"/>
            <a:ext cx="388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/>
              <a:t>WAP</a:t>
            </a:r>
            <a:endParaRPr lang="en-GB" sz="800" dirty="0"/>
          </a:p>
        </p:txBody>
      </p:sp>
      <p:sp>
        <p:nvSpPr>
          <p:cNvPr id="469" name="Rectangle 468"/>
          <p:cNvSpPr/>
          <p:nvPr/>
        </p:nvSpPr>
        <p:spPr>
          <a:xfrm>
            <a:off x="3812619" y="6328488"/>
            <a:ext cx="577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Protocols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1911393" y="7530234"/>
            <a:ext cx="5229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Analysis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4355663" y="6569992"/>
            <a:ext cx="7216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Name Layers</a:t>
            </a:r>
          </a:p>
        </p:txBody>
      </p:sp>
      <p:sp>
        <p:nvSpPr>
          <p:cNvPr id="474" name="Rectangle 473"/>
          <p:cNvSpPr/>
          <p:nvPr/>
        </p:nvSpPr>
        <p:spPr>
          <a:xfrm>
            <a:off x="4889458" y="6322001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Explain TCP/IP stack</a:t>
            </a:r>
          </a:p>
        </p:txBody>
      </p:sp>
      <p:sp>
        <p:nvSpPr>
          <p:cNvPr id="475" name="Rectangle 474"/>
          <p:cNvSpPr/>
          <p:nvPr/>
        </p:nvSpPr>
        <p:spPr>
          <a:xfrm>
            <a:off x="6004852" y="6327962"/>
            <a:ext cx="4988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Threats</a:t>
            </a:r>
          </a:p>
        </p:txBody>
      </p:sp>
      <p:sp>
        <p:nvSpPr>
          <p:cNvPr id="476" name="Rectangle 475"/>
          <p:cNvSpPr/>
          <p:nvPr/>
        </p:nvSpPr>
        <p:spPr>
          <a:xfrm>
            <a:off x="6015751" y="7585127"/>
            <a:ext cx="973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Identifying and preventing vulnerabilities</a:t>
            </a:r>
          </a:p>
        </p:txBody>
      </p:sp>
      <p:sp>
        <p:nvSpPr>
          <p:cNvPr id="477" name="Rectangle 476"/>
          <p:cNvSpPr/>
          <p:nvPr/>
        </p:nvSpPr>
        <p:spPr>
          <a:xfrm>
            <a:off x="7407807" y="7536444"/>
            <a:ext cx="7193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SQL?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2159481" y="6488501"/>
            <a:ext cx="6431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Implement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891124" y="7124824"/>
            <a:ext cx="65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How to design a program?</a:t>
            </a:r>
          </a:p>
        </p:txBody>
      </p:sp>
      <p:sp>
        <p:nvSpPr>
          <p:cNvPr id="437" name="Rectangle 436"/>
          <p:cNvSpPr/>
          <p:nvPr/>
        </p:nvSpPr>
        <p:spPr>
          <a:xfrm>
            <a:off x="1801119" y="6157888"/>
            <a:ext cx="8595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Types of Testing</a:t>
            </a:r>
          </a:p>
        </p:txBody>
      </p:sp>
      <p:sp>
        <p:nvSpPr>
          <p:cNvPr id="481" name="Rectangle 480"/>
          <p:cNvSpPr/>
          <p:nvPr/>
        </p:nvSpPr>
        <p:spPr>
          <a:xfrm>
            <a:off x="2574425" y="7609820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Evaluate</a:t>
            </a:r>
          </a:p>
        </p:txBody>
      </p:sp>
      <p:sp>
        <p:nvSpPr>
          <p:cNvPr id="489" name="Rectangle 488"/>
          <p:cNvSpPr/>
          <p:nvPr/>
        </p:nvSpPr>
        <p:spPr>
          <a:xfrm>
            <a:off x="645449" y="6857592"/>
            <a:ext cx="814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How to use Validation</a:t>
            </a:r>
          </a:p>
        </p:txBody>
      </p:sp>
      <p:sp>
        <p:nvSpPr>
          <p:cNvPr id="490" name="Rectangle 489"/>
          <p:cNvSpPr/>
          <p:nvPr/>
        </p:nvSpPr>
        <p:spPr>
          <a:xfrm rot="17253214">
            <a:off x="-60094" y="5667395"/>
            <a:ext cx="906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Understand Maintainability</a:t>
            </a:r>
          </a:p>
        </p:txBody>
      </p:sp>
      <p:sp>
        <p:nvSpPr>
          <p:cNvPr id="491" name="Rectangle 490"/>
          <p:cNvSpPr/>
          <p:nvPr/>
        </p:nvSpPr>
        <p:spPr>
          <a:xfrm>
            <a:off x="1744289" y="5569680"/>
            <a:ext cx="872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Describe authentication</a:t>
            </a:r>
          </a:p>
        </p:txBody>
      </p:sp>
      <p:sp>
        <p:nvSpPr>
          <p:cNvPr id="492" name="Rectangle 491"/>
          <p:cNvSpPr/>
          <p:nvPr/>
        </p:nvSpPr>
        <p:spPr>
          <a:xfrm>
            <a:off x="324673" y="4752735"/>
            <a:ext cx="7457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Logical errors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729742" y="4860101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Syntax errors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1766056" y="5966622"/>
            <a:ext cx="11865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Why use sub programs?</a:t>
            </a: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3020425" y="4216703"/>
            <a:ext cx="12700" cy="6032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Rectangle 496"/>
          <p:cNvSpPr/>
          <p:nvPr/>
        </p:nvSpPr>
        <p:spPr>
          <a:xfrm>
            <a:off x="2333491" y="3856400"/>
            <a:ext cx="91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Explain the role of peer to peer and client server networks?</a:t>
            </a:r>
          </a:p>
          <a:p>
            <a:endParaRPr lang="en-GB" sz="800" dirty="0"/>
          </a:p>
        </p:txBody>
      </p:sp>
      <p:sp>
        <p:nvSpPr>
          <p:cNvPr id="498" name="Rectangle 497"/>
          <p:cNvSpPr/>
          <p:nvPr/>
        </p:nvSpPr>
        <p:spPr>
          <a:xfrm>
            <a:off x="744139" y="4425824"/>
            <a:ext cx="926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Describe hosting?</a:t>
            </a:r>
          </a:p>
          <a:p>
            <a:endParaRPr lang="en-GB" sz="800" dirty="0"/>
          </a:p>
        </p:txBody>
      </p:sp>
      <p:sp>
        <p:nvSpPr>
          <p:cNvPr id="500" name="Rectangle 499"/>
          <p:cNvSpPr/>
          <p:nvPr/>
        </p:nvSpPr>
        <p:spPr>
          <a:xfrm>
            <a:off x="1123500" y="4143370"/>
            <a:ext cx="939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What's the cloud?</a:t>
            </a:r>
          </a:p>
          <a:p>
            <a:endParaRPr lang="en-GB" sz="800" dirty="0"/>
          </a:p>
        </p:txBody>
      </p:sp>
      <p:sp>
        <p:nvSpPr>
          <p:cNvPr id="503" name="Rectangle 502"/>
          <p:cNvSpPr/>
          <p:nvPr/>
        </p:nvSpPr>
        <p:spPr>
          <a:xfrm>
            <a:off x="2028692" y="5277705"/>
            <a:ext cx="113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Describe different transmission media?</a:t>
            </a:r>
          </a:p>
          <a:p>
            <a:endParaRPr lang="en-GB" sz="800" dirty="0"/>
          </a:p>
        </p:txBody>
      </p:sp>
      <p:sp>
        <p:nvSpPr>
          <p:cNvPr id="505" name="Rectangle 504"/>
          <p:cNvSpPr/>
          <p:nvPr/>
        </p:nvSpPr>
        <p:spPr>
          <a:xfrm>
            <a:off x="5954389" y="5221201"/>
            <a:ext cx="66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Discuss types of Legislation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405493" y="6363740"/>
            <a:ext cx="802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How IDE tools are used</a:t>
            </a:r>
          </a:p>
        </p:txBody>
      </p:sp>
      <p:sp>
        <p:nvSpPr>
          <p:cNvPr id="508" name="Rectangle 507"/>
          <p:cNvSpPr/>
          <p:nvPr/>
        </p:nvSpPr>
        <p:spPr>
          <a:xfrm>
            <a:off x="6480624" y="3881112"/>
            <a:ext cx="81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Give examples of digital technology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7128222" y="3788949"/>
            <a:ext cx="81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Discuss environmental issues</a:t>
            </a:r>
          </a:p>
        </p:txBody>
      </p:sp>
      <p:sp>
        <p:nvSpPr>
          <p:cNvPr id="511" name="Rectangle 510"/>
          <p:cNvSpPr/>
          <p:nvPr/>
        </p:nvSpPr>
        <p:spPr>
          <a:xfrm>
            <a:off x="6420377" y="5167415"/>
            <a:ext cx="767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 are Ethical issues?</a:t>
            </a: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45" y="7658985"/>
            <a:ext cx="255266" cy="255266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69" y="6894722"/>
            <a:ext cx="412073" cy="41207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47" y="4633745"/>
            <a:ext cx="295316" cy="295316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84" y="3593090"/>
            <a:ext cx="381053" cy="314369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72" y="11814501"/>
            <a:ext cx="457141" cy="359877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40" y="4022765"/>
            <a:ext cx="377801" cy="404787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57" y="9958966"/>
            <a:ext cx="992715" cy="362873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25" y="12199442"/>
            <a:ext cx="634970" cy="266930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43" y="10555214"/>
            <a:ext cx="626059" cy="292893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62" y="10390002"/>
            <a:ext cx="222434" cy="272127"/>
          </a:xfrm>
          <a:prstGeom prst="rect">
            <a:avLst/>
          </a:prstGeom>
        </p:spPr>
      </p:pic>
      <p:pic>
        <p:nvPicPr>
          <p:cNvPr id="71" name="Picture 70" descr="Screen Clippi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7" y="11927266"/>
            <a:ext cx="363639" cy="395673"/>
          </a:xfrm>
          <a:prstGeom prst="rect">
            <a:avLst/>
          </a:prstGeom>
        </p:spPr>
      </p:pic>
      <p:pic>
        <p:nvPicPr>
          <p:cNvPr id="73" name="Picture 72" descr="Screen Clippi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7" y="10261889"/>
            <a:ext cx="281499" cy="381504"/>
          </a:xfrm>
          <a:prstGeom prst="rect">
            <a:avLst/>
          </a:prstGeom>
        </p:spPr>
      </p:pic>
      <p:pic>
        <p:nvPicPr>
          <p:cNvPr id="79" name="Picture 78" descr="Screen Clippin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8" y="10110374"/>
            <a:ext cx="536050" cy="507014"/>
          </a:xfrm>
          <a:prstGeom prst="rect">
            <a:avLst/>
          </a:prstGeom>
        </p:spPr>
      </p:pic>
      <p:pic>
        <p:nvPicPr>
          <p:cNvPr id="85" name="Picture 84" descr="Screen Clippi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" y="11570197"/>
            <a:ext cx="581950" cy="421914"/>
          </a:xfrm>
          <a:prstGeom prst="rect">
            <a:avLst/>
          </a:prstGeom>
        </p:spPr>
      </p:pic>
      <p:pic>
        <p:nvPicPr>
          <p:cNvPr id="99" name="Picture 98" descr="Screen Clippi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675218" y="7923628"/>
            <a:ext cx="1333560" cy="546299"/>
          </a:xfrm>
          <a:prstGeom prst="rect">
            <a:avLst/>
          </a:prstGeom>
        </p:spPr>
      </p:pic>
      <p:pic>
        <p:nvPicPr>
          <p:cNvPr id="100" name="Picture 99" descr="Screen Clipping"/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83" y="9955490"/>
            <a:ext cx="394629" cy="354030"/>
          </a:xfrm>
          <a:prstGeom prst="rect">
            <a:avLst/>
          </a:prstGeom>
        </p:spPr>
      </p:pic>
      <p:pic>
        <p:nvPicPr>
          <p:cNvPr id="103" name="Picture 102" descr="Screen Clipping"/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23" y="9933433"/>
            <a:ext cx="482297" cy="399460"/>
          </a:xfrm>
          <a:prstGeom prst="rect">
            <a:avLst/>
          </a:prstGeom>
        </p:spPr>
      </p:pic>
      <p:pic>
        <p:nvPicPr>
          <p:cNvPr id="105" name="Picture 104" descr="Screen Clipping"/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86" y="10394519"/>
            <a:ext cx="360751" cy="426888"/>
          </a:xfrm>
          <a:prstGeom prst="rect">
            <a:avLst/>
          </a:prstGeom>
        </p:spPr>
      </p:pic>
      <p:pic>
        <p:nvPicPr>
          <p:cNvPr id="110" name="Picture 109" descr="Screen Clippin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98" y="8714774"/>
            <a:ext cx="619109" cy="476830"/>
          </a:xfrm>
          <a:prstGeom prst="rect">
            <a:avLst/>
          </a:prstGeom>
        </p:spPr>
      </p:pic>
      <p:pic>
        <p:nvPicPr>
          <p:cNvPr id="116" name="Picture 115" descr="Screen Clippin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66" y="9625210"/>
            <a:ext cx="673072" cy="676232"/>
          </a:xfrm>
          <a:prstGeom prst="rect">
            <a:avLst/>
          </a:prstGeom>
        </p:spPr>
      </p:pic>
      <p:pic>
        <p:nvPicPr>
          <p:cNvPr id="118" name="Picture 117" descr="Screen Clipping"/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68" y="7680391"/>
            <a:ext cx="396652" cy="364615"/>
          </a:xfrm>
          <a:prstGeom prst="rect">
            <a:avLst/>
          </a:prstGeom>
        </p:spPr>
      </p:pic>
      <p:pic>
        <p:nvPicPr>
          <p:cNvPr id="120" name="Picture 119" descr="Screen Clipping"/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/>
          <a:stretch/>
        </p:blipFill>
        <p:spPr>
          <a:xfrm>
            <a:off x="7365409" y="8365788"/>
            <a:ext cx="767937" cy="363206"/>
          </a:xfrm>
          <a:prstGeom prst="rect">
            <a:avLst/>
          </a:prstGeom>
        </p:spPr>
      </p:pic>
      <p:pic>
        <p:nvPicPr>
          <p:cNvPr id="126" name="Picture 125" descr="Screen Clippi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72" y="6166562"/>
            <a:ext cx="1038370" cy="257211"/>
          </a:xfrm>
          <a:prstGeom prst="rect">
            <a:avLst/>
          </a:prstGeom>
        </p:spPr>
      </p:pic>
      <p:pic>
        <p:nvPicPr>
          <p:cNvPr id="134" name="Picture 133" descr="Screen Clipping"/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27" y="7523305"/>
            <a:ext cx="412872" cy="362390"/>
          </a:xfrm>
          <a:prstGeom prst="rect">
            <a:avLst/>
          </a:prstGeom>
        </p:spPr>
      </p:pic>
      <p:pic>
        <p:nvPicPr>
          <p:cNvPr id="138" name="Picture 137" descr="Screen Clippin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94" y="5981053"/>
            <a:ext cx="552527" cy="514422"/>
          </a:xfrm>
          <a:prstGeom prst="rect">
            <a:avLst/>
          </a:prstGeom>
        </p:spPr>
      </p:pic>
      <p:pic>
        <p:nvPicPr>
          <p:cNvPr id="139" name="Picture 138" descr="Screen Clipping"/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4" y="5986574"/>
            <a:ext cx="604542" cy="551765"/>
          </a:xfrm>
          <a:prstGeom prst="rect">
            <a:avLst/>
          </a:prstGeom>
        </p:spPr>
      </p:pic>
      <p:pic>
        <p:nvPicPr>
          <p:cNvPr id="144" name="Picture 143" descr="Screen Clipping"/>
          <p:cNvPicPr>
            <a:picLocks noChangeAspect="1"/>
          </p:cNvPicPr>
          <p:nvPr/>
        </p:nvPicPr>
        <p:blipFill rotWithShape="1"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24481" r="-740" b="3503"/>
          <a:stretch/>
        </p:blipFill>
        <p:spPr>
          <a:xfrm>
            <a:off x="5139056" y="6567566"/>
            <a:ext cx="511202" cy="230626"/>
          </a:xfrm>
          <a:prstGeom prst="rect">
            <a:avLst/>
          </a:prstGeom>
        </p:spPr>
      </p:pic>
      <p:pic>
        <p:nvPicPr>
          <p:cNvPr id="151" name="Picture 150" descr="Screen Clipping"/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78" y="6054570"/>
            <a:ext cx="455394" cy="390338"/>
          </a:xfrm>
          <a:prstGeom prst="rect">
            <a:avLst/>
          </a:prstGeom>
        </p:spPr>
      </p:pic>
      <p:pic>
        <p:nvPicPr>
          <p:cNvPr id="153" name="Picture 152" descr="Screen Clipping"/>
          <p:cNvPicPr>
            <a:picLocks noChangeAspect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10" y="7591909"/>
            <a:ext cx="670741" cy="611716"/>
          </a:xfrm>
          <a:prstGeom prst="rect">
            <a:avLst/>
          </a:prstGeom>
        </p:spPr>
      </p:pic>
      <p:pic>
        <p:nvPicPr>
          <p:cNvPr id="155" name="Picture 154" descr="Screen Clippi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2" y="7197913"/>
            <a:ext cx="629477" cy="644830"/>
          </a:xfrm>
          <a:prstGeom prst="rect">
            <a:avLst/>
          </a:prstGeom>
        </p:spPr>
      </p:pic>
      <p:pic>
        <p:nvPicPr>
          <p:cNvPr id="156" name="Picture 155" descr="Screen Clipping"/>
          <p:cNvPicPr>
            <a:picLocks noChangeAspect="1"/>
          </p:cNvPicPr>
          <p:nvPr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61" y="6231344"/>
            <a:ext cx="215289" cy="214113"/>
          </a:xfrm>
          <a:prstGeom prst="rect">
            <a:avLst/>
          </a:prstGeom>
        </p:spPr>
      </p:pic>
      <p:pic>
        <p:nvPicPr>
          <p:cNvPr id="157" name="Picture 156" descr="Screen Clippi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70" y="5724767"/>
            <a:ext cx="471841" cy="322425"/>
          </a:xfrm>
          <a:prstGeom prst="rect">
            <a:avLst/>
          </a:prstGeom>
        </p:spPr>
      </p:pic>
      <p:pic>
        <p:nvPicPr>
          <p:cNvPr id="158" name="Picture 157" descr="Screen Clipping"/>
          <p:cNvPicPr>
            <a:picLocks noChangeAspect="1"/>
          </p:cNvPicPr>
          <p:nvPr/>
        </p:nvPicPr>
        <p:blipFill>
          <a:blip r:embed="rId6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18" y="5564749"/>
            <a:ext cx="477436" cy="510746"/>
          </a:xfrm>
          <a:prstGeom prst="rect">
            <a:avLst/>
          </a:prstGeom>
        </p:spPr>
      </p:pic>
      <p:pic>
        <p:nvPicPr>
          <p:cNvPr id="161" name="Picture 160" descr="Screen Clippi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7" y="4982376"/>
            <a:ext cx="422302" cy="400364"/>
          </a:xfrm>
          <a:prstGeom prst="rect">
            <a:avLst/>
          </a:prstGeom>
        </p:spPr>
      </p:pic>
      <p:pic>
        <p:nvPicPr>
          <p:cNvPr id="169" name="Picture 168" descr="Screen Clipping"/>
          <p:cNvPicPr>
            <a:picLocks noChangeAspect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5" y="5864327"/>
            <a:ext cx="482539" cy="408869"/>
          </a:xfrm>
          <a:prstGeom prst="rect">
            <a:avLst/>
          </a:prstGeom>
        </p:spPr>
      </p:pic>
      <p:pic>
        <p:nvPicPr>
          <p:cNvPr id="172" name="Picture 171" descr="Screen Clipping"/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0" y="6785436"/>
            <a:ext cx="449289" cy="372581"/>
          </a:xfrm>
          <a:prstGeom prst="rect">
            <a:avLst/>
          </a:prstGeom>
        </p:spPr>
      </p:pic>
      <p:pic>
        <p:nvPicPr>
          <p:cNvPr id="175" name="Picture 174" descr="Screen Clipping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68" y="4155767"/>
            <a:ext cx="734058" cy="341121"/>
          </a:xfrm>
          <a:prstGeom prst="rect">
            <a:avLst/>
          </a:prstGeom>
        </p:spPr>
      </p:pic>
      <p:pic>
        <p:nvPicPr>
          <p:cNvPr id="176" name="Picture 175" descr="Screen Clipping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4" y="3948407"/>
            <a:ext cx="512000" cy="589772"/>
          </a:xfrm>
          <a:prstGeom prst="rect">
            <a:avLst/>
          </a:prstGeom>
        </p:spPr>
      </p:pic>
      <p:pic>
        <p:nvPicPr>
          <p:cNvPr id="178" name="Picture 177" descr="Screen Clipping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89" y="3476074"/>
            <a:ext cx="480904" cy="548399"/>
          </a:xfrm>
          <a:prstGeom prst="rect">
            <a:avLst/>
          </a:prstGeom>
        </p:spPr>
      </p:pic>
      <p:pic>
        <p:nvPicPr>
          <p:cNvPr id="180" name="Picture 179" descr="Screen Clipping"/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74" y="3475782"/>
            <a:ext cx="400013" cy="382870"/>
          </a:xfrm>
          <a:prstGeom prst="rect">
            <a:avLst/>
          </a:prstGeom>
        </p:spPr>
      </p:pic>
      <p:pic>
        <p:nvPicPr>
          <p:cNvPr id="181" name="Picture 180" descr="Screen Clipping"/>
          <p:cNvPicPr>
            <a:picLocks noChangeAspect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91" y="3550235"/>
            <a:ext cx="416034" cy="393310"/>
          </a:xfrm>
          <a:prstGeom prst="rect">
            <a:avLst/>
          </a:prstGeom>
        </p:spPr>
      </p:pic>
      <p:pic>
        <p:nvPicPr>
          <p:cNvPr id="185" name="Picture 184" descr="Screen Clipping"/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11" y="5423305"/>
            <a:ext cx="493797" cy="491883"/>
          </a:xfrm>
          <a:prstGeom prst="rect">
            <a:avLst/>
          </a:prstGeom>
        </p:spPr>
      </p:pic>
      <p:pic>
        <p:nvPicPr>
          <p:cNvPr id="190" name="Picture 189" descr="Screen Clipping"/>
          <p:cNvPicPr>
            <a:picLocks noChangeAspect="1"/>
          </p:cNvPicPr>
          <p:nvPr/>
        </p:nvPicPr>
        <p:blipFill>
          <a:blip r:embed="rId7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7" y="5675781"/>
            <a:ext cx="399383" cy="315752"/>
          </a:xfrm>
          <a:prstGeom prst="rect">
            <a:avLst/>
          </a:prstGeom>
        </p:spPr>
      </p:pic>
      <p:sp>
        <p:nvSpPr>
          <p:cNvPr id="191" name="TextBox 190"/>
          <p:cNvSpPr txBox="1"/>
          <p:nvPr/>
        </p:nvSpPr>
        <p:spPr>
          <a:xfrm>
            <a:off x="1600334" y="2591987"/>
            <a:ext cx="8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how to keep safe online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2068699" y="3046646"/>
            <a:ext cx="138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Developing computational thinking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681977" y="2317554"/>
            <a:ext cx="9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roles of components within Computer architecture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3336880" y="2794488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Developing Programming skills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3754177" y="2365747"/>
            <a:ext cx="95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Working with Data and logic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4207030" y="2895229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Knowledge of Systems and networks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4821962" y="2447416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Data representation</a:t>
            </a:r>
          </a:p>
        </p:txBody>
      </p:sp>
      <p:sp>
        <p:nvSpPr>
          <p:cNvPr id="520" name="TextBox 519"/>
          <p:cNvSpPr txBox="1"/>
          <p:nvPr/>
        </p:nvSpPr>
        <p:spPr>
          <a:xfrm>
            <a:off x="5519225" y="2924446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Comparing Memory and storage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5980926" y="2518351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Computer connections and protocols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6861092" y="2392562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Recommend and analyse Network security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7447245" y="2931667"/>
            <a:ext cx="138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Evaluating Ethical, legal, cultural and environmental</a:t>
            </a:r>
          </a:p>
          <a:p>
            <a:r>
              <a:rPr lang="en-GB" sz="800" dirty="0"/>
              <a:t>impacts of digital technology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6510173" y="2968900"/>
            <a:ext cx="95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programming </a:t>
            </a:r>
            <a:r>
              <a:rPr lang="en-GB" sz="800" dirty="0" err="1"/>
              <a:t>lanaguages</a:t>
            </a:r>
            <a:endParaRPr lang="en-GB" sz="800" dirty="0"/>
          </a:p>
        </p:txBody>
      </p:sp>
      <p:sp>
        <p:nvSpPr>
          <p:cNvPr id="524" name="TextBox 52">
            <a:extLst>
              <a:ext uri="{FF2B5EF4-FFF2-40B4-BE49-F238E27FC236}">
                <a16:creationId xmlns:a16="http://schemas.microsoft.com/office/drawing/2014/main" id="{B0926C78-6DC5-4509-A00F-846064CD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483" y="15644429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Binary representation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229824B8-4D77-42A4-96CE-2BFE49E1FC9B}"/>
              </a:ext>
            </a:extLst>
          </p:cNvPr>
          <p:cNvSpPr txBox="1"/>
          <p:nvPr/>
        </p:nvSpPr>
        <p:spPr>
          <a:xfrm>
            <a:off x="1676117" y="16568461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ASCII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6AB15898-7B76-4E3B-870E-7D6B9E94333D}"/>
              </a:ext>
            </a:extLst>
          </p:cNvPr>
          <p:cNvSpPr txBox="1"/>
          <p:nvPr/>
        </p:nvSpPr>
        <p:spPr>
          <a:xfrm>
            <a:off x="1237089" y="14595132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formula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3E678AA3-C58D-452C-8CB8-A43182C52942}"/>
              </a:ext>
            </a:extLst>
          </p:cNvPr>
          <p:cNvSpPr txBox="1"/>
          <p:nvPr/>
        </p:nvSpPr>
        <p:spPr>
          <a:xfrm>
            <a:off x="86756" y="13849343"/>
            <a:ext cx="53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Charts/Graphs</a:t>
            </a:r>
          </a:p>
        </p:txBody>
      </p:sp>
      <p:pic>
        <p:nvPicPr>
          <p:cNvPr id="1026" name="Picture 2" descr="Overview | micro:bit">
            <a:extLst>
              <a:ext uri="{FF2B5EF4-FFF2-40B4-BE49-F238E27FC236}">
                <a16:creationId xmlns:a16="http://schemas.microsoft.com/office/drawing/2014/main" id="{802B0954-59AF-43C0-B7F6-D15EF643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98" y="12326600"/>
            <a:ext cx="448538" cy="3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BC0819-D748-46C3-9F61-1F25E9FC9FB3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035492" y="12332907"/>
            <a:ext cx="604877" cy="340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99749-39CA-412A-A6DA-516021A6BBE2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964693" y="12042560"/>
            <a:ext cx="503795" cy="25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9EFB0-5103-418F-9CE4-67B4567A6704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981076" y="10680737"/>
            <a:ext cx="591201" cy="393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D3502-040F-4D16-80B7-A0A37D5048B0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399150" y="12182356"/>
            <a:ext cx="752474" cy="501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2EBA68-50B2-4C85-89E7-4A4947AA33EE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23453" y="9055925"/>
            <a:ext cx="835338" cy="364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0BF4C-F6C3-4E3C-9BA6-E5E931C4D9B0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25663" y="8342813"/>
            <a:ext cx="715774" cy="378167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E24D01CF-E945-48A6-9A0C-27B4D225E20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95" y="102527"/>
            <a:ext cx="2352265" cy="1306691"/>
          </a:xfrm>
          <a:prstGeom prst="rect">
            <a:avLst/>
          </a:prstGeom>
        </p:spPr>
      </p:pic>
      <p:sp>
        <p:nvSpPr>
          <p:cNvPr id="535" name="TextBox 2">
            <a:extLst>
              <a:ext uri="{FF2B5EF4-FFF2-40B4-BE49-F238E27FC236}">
                <a16:creationId xmlns:a16="http://schemas.microsoft.com/office/drawing/2014/main" id="{F94BF8BB-68C8-43E7-A9EF-D80FBE3E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4" y="17133716"/>
            <a:ext cx="9596916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536" name="Picture 535">
            <a:extLst>
              <a:ext uri="{FF2B5EF4-FFF2-40B4-BE49-F238E27FC236}">
                <a16:creationId xmlns:a16="http://schemas.microsoft.com/office/drawing/2014/main" id="{B13687DC-4544-493F-B8C5-B84EBF97EC86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97063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65212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24" y="15191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567" y="160496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</a:t>
            </a:r>
            <a:r>
              <a:rPr lang="en-GB" altLang="en-US">
                <a:solidFill>
                  <a:schemeClr val="bg1"/>
                </a:solidFill>
              </a:rPr>
              <a:t>Applying Computing </a:t>
            </a:r>
            <a:r>
              <a:rPr lang="en-GB" altLang="en-US" dirty="0">
                <a:solidFill>
                  <a:schemeClr val="bg1"/>
                </a:solidFill>
              </a:rPr>
              <a:t>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01731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10163</TotalTime>
  <Words>592</Words>
  <Application>Microsoft Office PowerPoint</Application>
  <PresentationFormat>Custom</PresentationFormat>
  <Paragraphs>199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461</cp:revision>
  <cp:lastPrinted>2020-06-03T09:37:56Z</cp:lastPrinted>
  <dcterms:created xsi:type="dcterms:W3CDTF">2018-02-08T08:28:53Z</dcterms:created>
  <dcterms:modified xsi:type="dcterms:W3CDTF">2025-11-03T17:59:18Z</dcterms:modified>
</cp:coreProperties>
</file>